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2" r:id="rId2"/>
    <p:sldId id="273" r:id="rId3"/>
    <p:sldId id="275" r:id="rId4"/>
    <p:sldId id="276" r:id="rId5"/>
    <p:sldId id="278" r:id="rId6"/>
    <p:sldId id="280" r:id="rId7"/>
    <p:sldId id="281" r:id="rId8"/>
  </p:sldIdLst>
  <p:sldSz cx="12192000" cy="6858000"/>
  <p:notesSz cx="6888163" cy="100218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Sophie Germain" initials="ASG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B7E2"/>
    <a:srgbClr val="333333"/>
    <a:srgbClr val="547793"/>
    <a:srgbClr val="A2D5AB"/>
    <a:srgbClr val="7CA7AD"/>
    <a:srgbClr val="3AAEA9"/>
    <a:srgbClr val="E4EEC1"/>
    <a:srgbClr val="B8D25A"/>
    <a:srgbClr val="276F80"/>
    <a:srgbClr val="0F24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50077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5E584711-5592-4384-918E-BF65C4B8D7B6}" type="datetimeFigureOut">
              <a:rPr lang="fr-FR" smtClean="0"/>
              <a:t>19/02/2018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01697445-BDBE-47C6-8556-918F8516BC2A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50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E945F-B6A9-4313-BCE2-74BA4181A194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2966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5C12-5B14-4D4F-BB4C-E80D43B1B47E}" type="datetimeFigureOut">
              <a:rPr lang="fr-FR" smtClean="0"/>
              <a:t>19/02/2018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6E3B-28AF-4FA0-94E9-1A3CD90E0B6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168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5C12-5B14-4D4F-BB4C-E80D43B1B47E}" type="datetimeFigureOut">
              <a:rPr lang="fr-FR" smtClean="0"/>
              <a:t>19/02/2018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6E3B-28AF-4FA0-94E9-1A3CD90E0B6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815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5C12-5B14-4D4F-BB4C-E80D43B1B47E}" type="datetimeFigureOut">
              <a:rPr lang="fr-FR" smtClean="0"/>
              <a:t>19/02/2018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6E3B-28AF-4FA0-94E9-1A3CD90E0B6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278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5C12-5B14-4D4F-BB4C-E80D43B1B47E}" type="datetimeFigureOut">
              <a:rPr lang="fr-FR" smtClean="0"/>
              <a:t>19/02/2018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6E3B-28AF-4FA0-94E9-1A3CD90E0B6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467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5C12-5B14-4D4F-BB4C-E80D43B1B47E}" type="datetimeFigureOut">
              <a:rPr lang="fr-FR" smtClean="0"/>
              <a:t>19/02/2018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6E3B-28AF-4FA0-94E9-1A3CD90E0B6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948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5C12-5B14-4D4F-BB4C-E80D43B1B47E}" type="datetimeFigureOut">
              <a:rPr lang="fr-FR" smtClean="0"/>
              <a:t>19/02/2018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6E3B-28AF-4FA0-94E9-1A3CD90E0B6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668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5C12-5B14-4D4F-BB4C-E80D43B1B47E}" type="datetimeFigureOut">
              <a:rPr lang="fr-FR" smtClean="0"/>
              <a:t>19/02/2018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6E3B-28AF-4FA0-94E9-1A3CD90E0B6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289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5C12-5B14-4D4F-BB4C-E80D43B1B47E}" type="datetimeFigureOut">
              <a:rPr lang="fr-FR" smtClean="0"/>
              <a:t>19/02/2018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6E3B-28AF-4FA0-94E9-1A3CD90E0B6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481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5C12-5B14-4D4F-BB4C-E80D43B1B47E}" type="datetimeFigureOut">
              <a:rPr lang="fr-FR" smtClean="0"/>
              <a:t>19/02/2018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6E3B-28AF-4FA0-94E9-1A3CD90E0B6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289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5C12-5B14-4D4F-BB4C-E80D43B1B47E}" type="datetimeFigureOut">
              <a:rPr lang="fr-FR" smtClean="0"/>
              <a:t>19/02/2018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6E3B-28AF-4FA0-94E9-1A3CD90E0B6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574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5C12-5B14-4D4F-BB4C-E80D43B1B47E}" type="datetimeFigureOut">
              <a:rPr lang="fr-FR" smtClean="0"/>
              <a:t>19/02/2018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6E3B-28AF-4FA0-94E9-1A3CD90E0B6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392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35C12-5B14-4D4F-BB4C-E80D43B1B47E}" type="datetimeFigureOut">
              <a:rPr lang="fr-FR" smtClean="0"/>
              <a:t>19/02/2018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06E3B-28AF-4FA0-94E9-1A3CD90E0B6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148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9.emf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6.emf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emf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21.png"/><Relationship Id="rId7" Type="http://schemas.openxmlformats.org/officeDocument/2006/relationships/image" Target="../media/image9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11.emf"/><Relationship Id="rId9" Type="http://schemas.openxmlformats.org/officeDocument/2006/relationships/image" Target="../media/image2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1.emf"/><Relationship Id="rId7" Type="http://schemas.openxmlformats.org/officeDocument/2006/relationships/image" Target="../media/image2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qui-site.com/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-2" y="0"/>
            <a:ext cx="12201101" cy="6858002"/>
            <a:chOff x="860374" y="163204"/>
            <a:chExt cx="10294678" cy="581225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38" r="821" b="12869"/>
            <a:stretch/>
          </p:blipFill>
          <p:spPr>
            <a:xfrm>
              <a:off x="860374" y="163204"/>
              <a:ext cx="10294678" cy="58122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927557" y="3832796"/>
              <a:ext cx="336884" cy="205872"/>
            </a:xfrm>
            <a:prstGeom prst="rect">
              <a:avLst/>
            </a:prstGeom>
            <a:solidFill>
              <a:srgbClr val="F1F2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-1" y="1016599"/>
            <a:ext cx="12192000" cy="461665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wrap="square" lIns="45719" rIns="45719" anchor="ctr">
            <a:spAutoFit/>
          </a:bodyPr>
          <a:lstStyle/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0" y="126661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300"/>
              </a:spcBef>
              <a:spcAft>
                <a:spcPts val="3600"/>
              </a:spcAft>
            </a:pPr>
            <a:r>
              <a:rPr lang="en-US" sz="2800" dirty="0">
                <a:solidFill>
                  <a:srgbClr val="0F24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100% automated </a:t>
            </a:r>
            <a:r>
              <a:rPr lang="en-US" sz="2800" b="1" dirty="0">
                <a:solidFill>
                  <a:srgbClr val="7CA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signature</a:t>
            </a:r>
            <a:r>
              <a:rPr lang="en-US" sz="2800" dirty="0">
                <a:solidFill>
                  <a:srgbClr val="7CA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F24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pic>
        <p:nvPicPr>
          <p:cNvPr id="31" name="Picture 23"/>
          <p:cNvPicPr>
            <a:picLocks noChangeAspect="1"/>
          </p:cNvPicPr>
          <p:nvPr/>
        </p:nvPicPr>
        <p:blipFill rotWithShape="1">
          <a:blip r:embed="rId4">
            <a:grayscl/>
          </a:blip>
          <a:srcRect r="4533" b="7972"/>
          <a:stretch/>
        </p:blipFill>
        <p:spPr>
          <a:xfrm>
            <a:off x="4455247" y="2266706"/>
            <a:ext cx="3392216" cy="1806450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0" y="6145504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300"/>
              </a:spcBef>
              <a:spcAft>
                <a:spcPts val="3600"/>
              </a:spcAft>
            </a:pPr>
            <a:r>
              <a:rPr lang="en-US" sz="2500" dirty="0">
                <a:solidFill>
                  <a:srgbClr val="0F24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CENTRALIZE            STANDARDIZE           COMMUNICATE</a:t>
            </a:r>
          </a:p>
        </p:txBody>
      </p:sp>
      <p:sp>
        <p:nvSpPr>
          <p:cNvPr id="35" name="Rectangle 34"/>
          <p:cNvSpPr/>
          <p:nvPr/>
        </p:nvSpPr>
        <p:spPr>
          <a:xfrm flipV="1">
            <a:off x="4494797" y="3179788"/>
            <a:ext cx="1619400" cy="893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e 20"/>
          <p:cNvGrpSpPr/>
          <p:nvPr/>
        </p:nvGrpSpPr>
        <p:grpSpPr>
          <a:xfrm>
            <a:off x="4578557" y="3529795"/>
            <a:ext cx="744815" cy="489777"/>
            <a:chOff x="-1428912" y="2638528"/>
            <a:chExt cx="3099221" cy="2037990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 rotWithShape="1">
            <a:blip r:embed="rId5"/>
            <a:srcRect r="11950" b="52852"/>
            <a:stretch/>
          </p:blipFill>
          <p:spPr>
            <a:xfrm>
              <a:off x="-1428912" y="2638528"/>
              <a:ext cx="3099220" cy="1044000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 rotWithShape="1">
            <a:blip r:embed="rId5"/>
            <a:srcRect t="46421"/>
            <a:stretch/>
          </p:blipFill>
          <p:spPr>
            <a:xfrm>
              <a:off x="-1428006" y="3632518"/>
              <a:ext cx="3098315" cy="1044000"/>
            </a:xfrm>
            <a:prstGeom prst="rect">
              <a:avLst/>
            </a:prstGeom>
          </p:spPr>
        </p:pic>
      </p:grpSp>
      <p:sp>
        <p:nvSpPr>
          <p:cNvPr id="11" name="ZoneTexte 10"/>
          <p:cNvSpPr txBox="1"/>
          <p:nvPr/>
        </p:nvSpPr>
        <p:spPr>
          <a:xfrm>
            <a:off x="4494796" y="3102098"/>
            <a:ext cx="32077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Dear Tom,</a:t>
            </a:r>
          </a:p>
          <a:p>
            <a:pPr algn="just"/>
            <a:r>
              <a:rPr lang="en-US" sz="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en-US" sz="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agreed, here is an overview of our modules.</a:t>
            </a:r>
          </a:p>
          <a:p>
            <a:pPr algn="just"/>
            <a:endParaRPr lang="en-US" sz="5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5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5734116" y="2205246"/>
            <a:ext cx="3067050" cy="2874115"/>
          </a:xfrm>
          <a:prstGeom prst="ellipse">
            <a:avLst/>
          </a:prstGeom>
          <a:solidFill>
            <a:srgbClr val="FFFFFF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e 40"/>
          <p:cNvGrpSpPr/>
          <p:nvPr/>
        </p:nvGrpSpPr>
        <p:grpSpPr>
          <a:xfrm>
            <a:off x="6081532" y="2914320"/>
            <a:ext cx="2362772" cy="1553715"/>
            <a:chOff x="-1428912" y="2638528"/>
            <a:chExt cx="3099221" cy="2037990"/>
          </a:xfrm>
        </p:grpSpPr>
        <p:pic>
          <p:nvPicPr>
            <p:cNvPr id="42" name="Image 41"/>
            <p:cNvPicPr>
              <a:picLocks noChangeAspect="1"/>
            </p:cNvPicPr>
            <p:nvPr/>
          </p:nvPicPr>
          <p:blipFill rotWithShape="1">
            <a:blip r:embed="rId5"/>
            <a:srcRect r="11950" b="52852"/>
            <a:stretch/>
          </p:blipFill>
          <p:spPr>
            <a:xfrm>
              <a:off x="-1428912" y="2638528"/>
              <a:ext cx="3099220" cy="1044000"/>
            </a:xfrm>
            <a:prstGeom prst="rect">
              <a:avLst/>
            </a:prstGeom>
          </p:spPr>
        </p:pic>
        <p:pic>
          <p:nvPicPr>
            <p:cNvPr id="43" name="Image 42"/>
            <p:cNvPicPr>
              <a:picLocks noChangeAspect="1"/>
            </p:cNvPicPr>
            <p:nvPr/>
          </p:nvPicPr>
          <p:blipFill rotWithShape="1">
            <a:blip r:embed="rId5"/>
            <a:srcRect t="46421"/>
            <a:stretch/>
          </p:blipFill>
          <p:spPr>
            <a:xfrm>
              <a:off x="-1428006" y="3632518"/>
              <a:ext cx="3098315" cy="1044000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113255" y="2932089"/>
            <a:ext cx="909098" cy="247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56" y="2951384"/>
            <a:ext cx="855414" cy="27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964" y="173819"/>
            <a:ext cx="2129882" cy="11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475614" y="-1"/>
            <a:ext cx="5716385" cy="961054"/>
            <a:chOff x="4787443" y="-1"/>
            <a:chExt cx="7404557" cy="961054"/>
          </a:xfrm>
        </p:grpSpPr>
        <p:sp>
          <p:nvSpPr>
            <p:cNvPr id="6" name="Flowchart: Manual Input 5"/>
            <p:cNvSpPr/>
            <p:nvPr/>
          </p:nvSpPr>
          <p:spPr>
            <a:xfrm rot="16200000">
              <a:off x="7416700" y="-2629257"/>
              <a:ext cx="961053" cy="6219568"/>
            </a:xfrm>
            <a:prstGeom prst="flowChartManualInput">
              <a:avLst/>
            </a:prstGeom>
            <a:solidFill>
              <a:srgbClr val="7C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7" name="Flowchart: Manual Input 6"/>
            <p:cNvSpPr/>
            <p:nvPr/>
          </p:nvSpPr>
          <p:spPr>
            <a:xfrm rot="16200000">
              <a:off x="8601689" y="-2629258"/>
              <a:ext cx="961053" cy="6219568"/>
            </a:xfrm>
            <a:prstGeom prst="flowChartManualInput">
              <a:avLst/>
            </a:prstGeom>
            <a:gradFill flip="none" rotWithShape="1">
              <a:gsLst>
                <a:gs pos="37000">
                  <a:schemeClr val="tx1">
                    <a:lumMod val="65000"/>
                    <a:lumOff val="35000"/>
                  </a:schemeClr>
                </a:gs>
                <a:gs pos="100000">
                  <a:srgbClr val="7CA7AD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527762" y="49661"/>
              <a:ext cx="166423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4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For IT</a:t>
              </a:r>
              <a:endPara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6480736"/>
            <a:ext cx="12192002" cy="377264"/>
            <a:chOff x="0" y="6480736"/>
            <a:chExt cx="12192002" cy="377264"/>
          </a:xfrm>
        </p:grpSpPr>
        <p:sp>
          <p:nvSpPr>
            <p:cNvPr id="10" name="Rectangle 9"/>
            <p:cNvSpPr/>
            <p:nvPr/>
          </p:nvSpPr>
          <p:spPr>
            <a:xfrm>
              <a:off x="0" y="6484776"/>
              <a:ext cx="12192000" cy="373224"/>
            </a:xfrm>
            <a:prstGeom prst="rect">
              <a:avLst/>
            </a:prstGeom>
            <a:solidFill>
              <a:srgbClr val="7C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Manual Input 14"/>
            <p:cNvSpPr/>
            <p:nvPr/>
          </p:nvSpPr>
          <p:spPr>
            <a:xfrm rot="16200000">
              <a:off x="9592963" y="4258960"/>
              <a:ext cx="377264" cy="4820815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888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88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888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88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24516" y="6518812"/>
              <a:ext cx="597161" cy="321948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683433" y="3165289"/>
            <a:ext cx="5207098" cy="3035989"/>
            <a:chOff x="6593974" y="3769683"/>
            <a:chExt cx="5229944" cy="2244624"/>
          </a:xfrm>
        </p:grpSpPr>
        <p:sp>
          <p:nvSpPr>
            <p:cNvPr id="16" name="Rounded Rectangle 15"/>
            <p:cNvSpPr/>
            <p:nvPr/>
          </p:nvSpPr>
          <p:spPr>
            <a:xfrm>
              <a:off x="6598279" y="3817123"/>
              <a:ext cx="5225639" cy="2197184"/>
            </a:xfrm>
            <a:prstGeom prst="roundRect">
              <a:avLst>
                <a:gd name="adj" fmla="val 10689"/>
              </a:avLst>
            </a:prstGeom>
            <a:solidFill>
              <a:srgbClr val="276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 Same Side Corner Rectangle 16"/>
            <p:cNvSpPr/>
            <p:nvPr/>
          </p:nvSpPr>
          <p:spPr>
            <a:xfrm>
              <a:off x="6593974" y="3769683"/>
              <a:ext cx="5229944" cy="345793"/>
            </a:xfrm>
            <a:prstGeom prst="round2SameRect">
              <a:avLst>
                <a:gd name="adj1" fmla="val 41635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Benefits for IT departments</a:t>
              </a:r>
            </a:p>
          </p:txBody>
        </p:sp>
      </p:grpSp>
      <p:sp>
        <p:nvSpPr>
          <p:cNvPr id="18" name="ZoneTexte 16"/>
          <p:cNvSpPr txBox="1"/>
          <p:nvPr/>
        </p:nvSpPr>
        <p:spPr>
          <a:xfrm>
            <a:off x="7839925" y="3819633"/>
            <a:ext cx="3684591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rgbClr val="5C51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b="1" dirty="0">
                <a:solidFill>
                  <a:srgbClr val="03B7E2"/>
                </a:solidFill>
              </a:rPr>
              <a:t>Automate your processes </a:t>
            </a:r>
            <a:r>
              <a:rPr lang="en-US" dirty="0">
                <a:solidFill>
                  <a:schemeClr val="bg1"/>
                </a:solidFill>
              </a:rPr>
              <a:t>and free up time and resources currently spent managing </a:t>
            </a:r>
            <a:r>
              <a:rPr lang="en-US" dirty="0" smtClean="0">
                <a:solidFill>
                  <a:schemeClr val="bg1"/>
                </a:solidFill>
              </a:rPr>
              <a:t>signatures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b="1" dirty="0">
                <a:solidFill>
                  <a:srgbClr val="03B7E2"/>
                </a:solidFill>
              </a:rPr>
              <a:t>Cover 100% of your organization’s needs </a:t>
            </a:r>
            <a:r>
              <a:rPr lang="en-US" dirty="0">
                <a:solidFill>
                  <a:schemeClr val="bg1"/>
                </a:solidFill>
              </a:rPr>
              <a:t>with a single solution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rgbClr val="03B7E2"/>
                </a:solidFill>
              </a:rPr>
              <a:t>Save time </a:t>
            </a:r>
            <a:r>
              <a:rPr lang="en-US" dirty="0">
                <a:solidFill>
                  <a:schemeClr val="bg1"/>
                </a:solidFill>
              </a:rPr>
              <a:t>with a reliable, agile solution</a:t>
            </a:r>
          </a:p>
        </p:txBody>
      </p:sp>
      <p:pic>
        <p:nvPicPr>
          <p:cNvPr id="22" name="Imag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763" l="0" r="95614">
                        <a14:foregroundMark x1="76316" y1="26271" x2="53509" y2="50000"/>
                        <a14:backgroundMark x1="53509" y1="38983" x2="42105" y2="38983"/>
                        <a14:backgroundMark x1="23684" y1="52542" x2="44737" y2="66949"/>
                        <a14:backgroundMark x1="48246" y1="66949" x2="64912" y2="593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7713" y="3829648"/>
            <a:ext cx="510079" cy="527976"/>
          </a:xfrm>
          <a:prstGeom prst="rect">
            <a:avLst/>
          </a:prstGeom>
        </p:spPr>
      </p:pic>
      <p:pic>
        <p:nvPicPr>
          <p:cNvPr id="23" name="Imag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9" b="100000" l="9402" r="9914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6239" y="4751096"/>
            <a:ext cx="548504" cy="342229"/>
          </a:xfrm>
          <a:prstGeom prst="rect">
            <a:avLst/>
          </a:prstGeom>
        </p:spPr>
      </p:pic>
      <p:pic>
        <p:nvPicPr>
          <p:cNvPr id="24" name="Image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0089" y="5328002"/>
            <a:ext cx="312804" cy="441742"/>
          </a:xfrm>
          <a:prstGeom prst="rect">
            <a:avLst/>
          </a:prstGeom>
        </p:spPr>
      </p:pic>
      <p:pic>
        <p:nvPicPr>
          <p:cNvPr id="25" name="Imag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9296" y="1090222"/>
            <a:ext cx="1598229" cy="1364077"/>
          </a:xfrm>
          <a:prstGeom prst="rect">
            <a:avLst/>
          </a:prstGeom>
        </p:spPr>
      </p:pic>
      <p:pic>
        <p:nvPicPr>
          <p:cNvPr id="26" name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9029249" y="1540642"/>
            <a:ext cx="515466" cy="463235"/>
          </a:xfrm>
          <a:prstGeom prst="rect">
            <a:avLst/>
          </a:prstGeom>
        </p:spPr>
      </p:pic>
      <p:pic>
        <p:nvPicPr>
          <p:cNvPr id="27" name="Picture 2" descr="illustration de la notion de soluti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852" y="1098558"/>
            <a:ext cx="1333041" cy="133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315884" y="615144"/>
            <a:ext cx="6159729" cy="1588220"/>
            <a:chOff x="6593975" y="3194479"/>
            <a:chExt cx="5229944" cy="2536576"/>
          </a:xfrm>
        </p:grpSpPr>
        <p:sp>
          <p:nvSpPr>
            <p:cNvPr id="29" name="Rounded Rectangle 28"/>
            <p:cNvSpPr/>
            <p:nvPr/>
          </p:nvSpPr>
          <p:spPr>
            <a:xfrm>
              <a:off x="6598279" y="3315240"/>
              <a:ext cx="5225639" cy="2415815"/>
            </a:xfrm>
            <a:prstGeom prst="roundRect">
              <a:avLst>
                <a:gd name="adj" fmla="val 1068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 Same Side Corner Rectangle 29"/>
            <p:cNvSpPr/>
            <p:nvPr/>
          </p:nvSpPr>
          <p:spPr>
            <a:xfrm>
              <a:off x="6593975" y="3194479"/>
              <a:ext cx="5229944" cy="699765"/>
            </a:xfrm>
            <a:prstGeom prst="round2SameRect">
              <a:avLst>
                <a:gd name="adj1" fmla="val 41635"/>
                <a:gd name="adj2" fmla="val 0"/>
              </a:avLst>
            </a:prstGeom>
            <a:solidFill>
              <a:srgbClr val="A2D5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Centralize</a:t>
              </a:r>
              <a:r>
                <a:rPr lang="en-US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&amp; </a:t>
              </a:r>
              <a:r>
                <a:rPr lang="en-US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control</a:t>
              </a:r>
              <a:r>
                <a:rPr lang="en-US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your email signatures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15884" y="2335473"/>
            <a:ext cx="6159729" cy="3865806"/>
            <a:chOff x="6593975" y="3287706"/>
            <a:chExt cx="5229944" cy="4238138"/>
          </a:xfrm>
        </p:grpSpPr>
        <p:sp>
          <p:nvSpPr>
            <p:cNvPr id="32" name="Rounded Rectangle 31"/>
            <p:cNvSpPr/>
            <p:nvPr/>
          </p:nvSpPr>
          <p:spPr>
            <a:xfrm>
              <a:off x="6598279" y="3315241"/>
              <a:ext cx="5225639" cy="4210603"/>
            </a:xfrm>
            <a:prstGeom prst="roundRect">
              <a:avLst>
                <a:gd name="adj" fmla="val 1068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 Same Side Corner Rectangle 32"/>
            <p:cNvSpPr/>
            <p:nvPr/>
          </p:nvSpPr>
          <p:spPr>
            <a:xfrm>
              <a:off x="6593975" y="3287706"/>
              <a:ext cx="5229944" cy="575176"/>
            </a:xfrm>
            <a:prstGeom prst="round2SameRect">
              <a:avLst>
                <a:gd name="adj1" fmla="val 41635"/>
                <a:gd name="adj2" fmla="val 0"/>
              </a:avLst>
            </a:prstGeom>
            <a:solidFill>
              <a:srgbClr val="3AA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It lets </a:t>
              </a:r>
              <a:r>
                <a:rPr lang="en-US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IT Departments </a:t>
              </a:r>
              <a:r>
                <a:rPr lang="en-US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</a:t>
              </a:r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564950" y="2954236"/>
            <a:ext cx="5661595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rgbClr val="03B7E2"/>
              </a:buClr>
            </a:pPr>
            <a:r>
              <a:rPr lang="en-US" sz="1400" dirty="0" smtClean="0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</a:t>
            </a:r>
            <a:r>
              <a:rPr lang="en-US" sz="1400" dirty="0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dedicated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control panel for </a:t>
            </a:r>
            <a:r>
              <a:rPr lang="en-US" sz="1400" b="1" dirty="0">
                <a:solidFill>
                  <a:srgbClr val="03B7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departments </a:t>
            </a:r>
            <a:r>
              <a:rPr lang="en-US" sz="1400" dirty="0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lets your IT professionals: </a:t>
            </a:r>
            <a:endParaRPr lang="en-US" sz="1400" dirty="0" smtClean="0">
              <a:solidFill>
                <a:srgbClr val="0F243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Aft>
                <a:spcPts val="1800"/>
              </a:spcAft>
              <a:buClr>
                <a:srgbClr val="03B7E2"/>
              </a:buClr>
              <a:buFont typeface="Arial" panose="020B0604020202020204" pitchFamily="34" charset="0"/>
              <a:buChar char="+"/>
            </a:pPr>
            <a:r>
              <a:rPr lang="en-US" sz="1400" dirty="0" smtClean="0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 </a:t>
            </a:r>
            <a:r>
              <a:rPr lang="en-US" sz="1400" dirty="0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synchronize </a:t>
            </a:r>
            <a:r>
              <a:rPr lang="en-US" sz="1400" dirty="0" err="1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Letsignit</a:t>
            </a:r>
            <a:r>
              <a:rPr lang="en-US" sz="1400" dirty="0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with your organization’s current databases (Azure AD, AD, csv, etc.).</a:t>
            </a:r>
          </a:p>
          <a:p>
            <a:pPr marL="285750" indent="-285750">
              <a:spcAft>
                <a:spcPts val="1800"/>
              </a:spcAft>
              <a:buClr>
                <a:srgbClr val="03B7E2"/>
              </a:buClr>
              <a:buFont typeface="Arial" panose="020B0604020202020204" pitchFamily="34" charset="0"/>
              <a:buChar char="+"/>
            </a:pPr>
            <a:r>
              <a:rPr lang="en-US" sz="1400" dirty="0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Delegate signature management with restricted access by subsidiary, country, brand, etc. </a:t>
            </a:r>
          </a:p>
          <a:p>
            <a:pPr marL="285750" indent="-285750">
              <a:spcAft>
                <a:spcPts val="1800"/>
              </a:spcAft>
              <a:buClr>
                <a:srgbClr val="03B7E2"/>
              </a:buClr>
              <a:buFont typeface="Arial" panose="020B0604020202020204" pitchFamily="34" charset="0"/>
              <a:buChar char="+"/>
            </a:pPr>
            <a:r>
              <a:rPr lang="en-US" sz="1400" dirty="0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 </a:t>
            </a:r>
            <a:r>
              <a:rPr lang="en-US" sz="1400" dirty="0" err="1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Letsignit</a:t>
            </a:r>
            <a:r>
              <a:rPr lang="en-US" sz="1400" dirty="0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implementation on user workstations regardless of the type of email client.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58897" y="1165759"/>
            <a:ext cx="57136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 changes or updates to your employees’ email signatures in just a few clicks from a single administrator control panel. </a:t>
            </a:r>
          </a:p>
        </p:txBody>
      </p:sp>
      <p:grpSp>
        <p:nvGrpSpPr>
          <p:cNvPr id="36" name="Groupe 17"/>
          <p:cNvGrpSpPr/>
          <p:nvPr/>
        </p:nvGrpSpPr>
        <p:grpSpPr>
          <a:xfrm>
            <a:off x="4182108" y="5215489"/>
            <a:ext cx="1512027" cy="284577"/>
            <a:chOff x="4456372" y="4316226"/>
            <a:chExt cx="1690524" cy="318171"/>
          </a:xfrm>
        </p:grpSpPr>
        <p:grpSp>
          <p:nvGrpSpPr>
            <p:cNvPr id="37" name="Groupe 9"/>
            <p:cNvGrpSpPr/>
            <p:nvPr/>
          </p:nvGrpSpPr>
          <p:grpSpPr>
            <a:xfrm>
              <a:off x="4456372" y="4316226"/>
              <a:ext cx="1228011" cy="318171"/>
              <a:chOff x="2821258" y="3862537"/>
              <a:chExt cx="1228011" cy="318171"/>
            </a:xfrm>
          </p:grpSpPr>
          <p:pic>
            <p:nvPicPr>
              <p:cNvPr id="39" name="Picture 14" descr="Afficher l'image d'origine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1258" y="3878024"/>
                <a:ext cx="287199" cy="2871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0" name="Groupe 31"/>
              <p:cNvGrpSpPr/>
              <p:nvPr/>
            </p:nvGrpSpPr>
            <p:grpSpPr>
              <a:xfrm>
                <a:off x="3300074" y="3862537"/>
                <a:ext cx="749195" cy="318171"/>
                <a:chOff x="2654735" y="5815527"/>
                <a:chExt cx="845425" cy="359038"/>
              </a:xfrm>
            </p:grpSpPr>
            <p:pic>
              <p:nvPicPr>
                <p:cNvPr id="41" name="Picture 10" descr="Afficher l'image d'origine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54735" y="5844871"/>
                  <a:ext cx="289583" cy="2843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2" descr="Afficher l'image d'origine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41121" y="5815527"/>
                  <a:ext cx="359039" cy="3590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38" name="Image 1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325" y="4349494"/>
              <a:ext cx="305571" cy="257386"/>
            </a:xfrm>
            <a:prstGeom prst="rect">
              <a:avLst/>
            </a:prstGeom>
          </p:spPr>
        </p:pic>
      </p:grpSp>
      <p:sp>
        <p:nvSpPr>
          <p:cNvPr id="43" name="ZoneTexte 23"/>
          <p:cNvSpPr txBox="1"/>
          <p:nvPr/>
        </p:nvSpPr>
        <p:spPr>
          <a:xfrm>
            <a:off x="2442913" y="5698727"/>
            <a:ext cx="3783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100% of your users with </a:t>
            </a:r>
            <a:r>
              <a:rPr lang="en-US" sz="1400" b="1" dirty="0">
                <a:solidFill>
                  <a:srgbClr val="03B7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mobile access </a:t>
            </a:r>
            <a:r>
              <a:rPr lang="en-US" sz="1400" dirty="0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Letsignit’s optional outgoing SMTP feature!</a:t>
            </a:r>
          </a:p>
        </p:txBody>
      </p:sp>
      <p:pic>
        <p:nvPicPr>
          <p:cNvPr id="44" name="Image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23" y="5094125"/>
            <a:ext cx="1766334" cy="1766334"/>
          </a:xfrm>
          <a:prstGeom prst="rect">
            <a:avLst/>
          </a:prstGeom>
        </p:spPr>
      </p:pic>
      <p:pic>
        <p:nvPicPr>
          <p:cNvPr id="45" name="Picture 2" descr="Afficher l'image d'origin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379" y="2806691"/>
            <a:ext cx="872482" cy="20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Afficher l'image d'origin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835" y="2705310"/>
            <a:ext cx="1094679" cy="37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6786442" y="2473548"/>
            <a:ext cx="49154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SaaS and on-premise versions available; compatible with:</a:t>
            </a:r>
          </a:p>
        </p:txBody>
      </p:sp>
      <p:pic>
        <p:nvPicPr>
          <p:cNvPr id="48" name="Imag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6" y="2825181"/>
            <a:ext cx="608728" cy="15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1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475614" y="-1"/>
            <a:ext cx="5716386" cy="961054"/>
            <a:chOff x="4787443" y="-1"/>
            <a:chExt cx="7404558" cy="961054"/>
          </a:xfrm>
        </p:grpSpPr>
        <p:sp>
          <p:nvSpPr>
            <p:cNvPr id="6" name="Flowchart: Manual Input 5"/>
            <p:cNvSpPr/>
            <p:nvPr/>
          </p:nvSpPr>
          <p:spPr>
            <a:xfrm rot="16200000">
              <a:off x="7416700" y="-2629257"/>
              <a:ext cx="961053" cy="6219568"/>
            </a:xfrm>
            <a:prstGeom prst="flowChartManualInput">
              <a:avLst/>
            </a:prstGeom>
            <a:solidFill>
              <a:srgbClr val="7C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7" name="Flowchart: Manual Input 6"/>
            <p:cNvSpPr/>
            <p:nvPr/>
          </p:nvSpPr>
          <p:spPr>
            <a:xfrm rot="16200000">
              <a:off x="8601689" y="-2629258"/>
              <a:ext cx="961053" cy="6219568"/>
            </a:xfrm>
            <a:prstGeom prst="flowChartManualInput">
              <a:avLst/>
            </a:prstGeom>
            <a:gradFill flip="none" rotWithShape="1">
              <a:gsLst>
                <a:gs pos="37000">
                  <a:schemeClr val="tx1">
                    <a:lumMod val="65000"/>
                    <a:lumOff val="35000"/>
                  </a:schemeClr>
                </a:gs>
                <a:gs pos="100000">
                  <a:srgbClr val="7CA7AD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54666" y="49661"/>
              <a:ext cx="5637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For employees</a:t>
              </a:r>
              <a:endPara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6480736"/>
            <a:ext cx="12192002" cy="377264"/>
            <a:chOff x="0" y="6480736"/>
            <a:chExt cx="12192002" cy="377264"/>
          </a:xfrm>
        </p:grpSpPr>
        <p:sp>
          <p:nvSpPr>
            <p:cNvPr id="10" name="Rectangle 9"/>
            <p:cNvSpPr/>
            <p:nvPr/>
          </p:nvSpPr>
          <p:spPr>
            <a:xfrm>
              <a:off x="0" y="6484776"/>
              <a:ext cx="12192000" cy="373224"/>
            </a:xfrm>
            <a:prstGeom prst="rect">
              <a:avLst/>
            </a:prstGeom>
            <a:solidFill>
              <a:srgbClr val="7C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Manual Input 14"/>
            <p:cNvSpPr/>
            <p:nvPr/>
          </p:nvSpPr>
          <p:spPr>
            <a:xfrm rot="16200000">
              <a:off x="9592963" y="4258960"/>
              <a:ext cx="377264" cy="4820815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888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88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888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88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24516" y="6518812"/>
              <a:ext cx="597161" cy="321948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683433" y="3165289"/>
            <a:ext cx="5207098" cy="3035989"/>
            <a:chOff x="6593974" y="3769683"/>
            <a:chExt cx="5229944" cy="2244624"/>
          </a:xfrm>
        </p:grpSpPr>
        <p:sp>
          <p:nvSpPr>
            <p:cNvPr id="16" name="Rounded Rectangle 15"/>
            <p:cNvSpPr/>
            <p:nvPr/>
          </p:nvSpPr>
          <p:spPr>
            <a:xfrm>
              <a:off x="6598279" y="3817123"/>
              <a:ext cx="5225639" cy="2197184"/>
            </a:xfrm>
            <a:prstGeom prst="roundRect">
              <a:avLst>
                <a:gd name="adj" fmla="val 10689"/>
              </a:avLst>
            </a:prstGeom>
            <a:solidFill>
              <a:srgbClr val="276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 Same Side Corner Rectangle 16"/>
            <p:cNvSpPr/>
            <p:nvPr/>
          </p:nvSpPr>
          <p:spPr>
            <a:xfrm>
              <a:off x="6593974" y="3769683"/>
              <a:ext cx="5229944" cy="345793"/>
            </a:xfrm>
            <a:prstGeom prst="round2SameRect">
              <a:avLst>
                <a:gd name="adj1" fmla="val 41635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Benefits for </a:t>
              </a:r>
              <a:r>
                <a:rPr 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employees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15884" y="615144"/>
            <a:ext cx="6159729" cy="1588220"/>
            <a:chOff x="6593975" y="3194479"/>
            <a:chExt cx="5229944" cy="2536576"/>
          </a:xfrm>
        </p:grpSpPr>
        <p:sp>
          <p:nvSpPr>
            <p:cNvPr id="29" name="Rounded Rectangle 28"/>
            <p:cNvSpPr/>
            <p:nvPr/>
          </p:nvSpPr>
          <p:spPr>
            <a:xfrm>
              <a:off x="6598279" y="3315240"/>
              <a:ext cx="5225639" cy="2415815"/>
            </a:xfrm>
            <a:prstGeom prst="roundRect">
              <a:avLst>
                <a:gd name="adj" fmla="val 1068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 Same Side Corner Rectangle 29"/>
            <p:cNvSpPr/>
            <p:nvPr/>
          </p:nvSpPr>
          <p:spPr>
            <a:xfrm>
              <a:off x="6593975" y="3194479"/>
              <a:ext cx="5229944" cy="699765"/>
            </a:xfrm>
            <a:prstGeom prst="round2SameRect">
              <a:avLst>
                <a:gd name="adj1" fmla="val 41635"/>
                <a:gd name="adj2" fmla="val 0"/>
              </a:avLst>
            </a:prstGeom>
            <a:solidFill>
              <a:srgbClr val="A2D5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Simple </a:t>
              </a:r>
              <a:r>
                <a:rPr lang="en-US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&amp;</a:t>
              </a:r>
              <a:r>
                <a:rPr lang="en-US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flexible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15884" y="2335473"/>
            <a:ext cx="6159729" cy="3865806"/>
            <a:chOff x="6593975" y="3287706"/>
            <a:chExt cx="5229944" cy="4238138"/>
          </a:xfrm>
        </p:grpSpPr>
        <p:sp>
          <p:nvSpPr>
            <p:cNvPr id="32" name="Rounded Rectangle 31"/>
            <p:cNvSpPr/>
            <p:nvPr/>
          </p:nvSpPr>
          <p:spPr>
            <a:xfrm>
              <a:off x="6598279" y="3315241"/>
              <a:ext cx="5225639" cy="4210603"/>
            </a:xfrm>
            <a:prstGeom prst="roundRect">
              <a:avLst>
                <a:gd name="adj" fmla="val 1068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 Same Side Corner Rectangle 32"/>
            <p:cNvSpPr/>
            <p:nvPr/>
          </p:nvSpPr>
          <p:spPr>
            <a:xfrm>
              <a:off x="6593975" y="3287706"/>
              <a:ext cx="5229944" cy="575176"/>
            </a:xfrm>
            <a:prstGeom prst="round2SameRect">
              <a:avLst>
                <a:gd name="adj1" fmla="val 41635"/>
                <a:gd name="adj2" fmla="val 0"/>
              </a:avLst>
            </a:prstGeom>
            <a:solidFill>
              <a:srgbClr val="3AA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It lets </a:t>
              </a:r>
              <a:r>
                <a:rPr lang="en-US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Users</a:t>
              </a:r>
              <a:r>
                <a:rPr lang="en-US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to</a:t>
              </a:r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29669" y="1225457"/>
            <a:ext cx="59321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 changes or updates to your employees’ email signatures in just a few clicks from a single administrator control panel. </a:t>
            </a:r>
          </a:p>
        </p:txBody>
      </p:sp>
      <p:sp>
        <p:nvSpPr>
          <p:cNvPr id="49" name="ZoneTexte 21"/>
          <p:cNvSpPr txBox="1"/>
          <p:nvPr/>
        </p:nvSpPr>
        <p:spPr>
          <a:xfrm>
            <a:off x="458249" y="3113529"/>
            <a:ext cx="5981687" cy="28315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285750" indent="-285750">
              <a:spcAft>
                <a:spcPts val="1800"/>
              </a:spcAft>
              <a:buClr>
                <a:srgbClr val="03B7E2"/>
              </a:buClr>
              <a:buFont typeface="Arial" panose="020B0604020202020204" pitchFamily="34" charset="0"/>
              <a:buChar char="+"/>
              <a:defRPr sz="1400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indent="0">
              <a:buNone/>
            </a:pPr>
            <a:r>
              <a:rPr lang="en-US" sz="1600" b="1" dirty="0">
                <a:solidFill>
                  <a:srgbClr val="03B7E2"/>
                </a:solidFill>
              </a:rPr>
              <a:t>Users</a:t>
            </a:r>
            <a:r>
              <a:rPr lang="en-US" dirty="0"/>
              <a:t> connect to the administration control panel managed by the IT department via a plug-in installed on their email clients so that they can:</a:t>
            </a:r>
          </a:p>
          <a:p>
            <a:r>
              <a:rPr lang="en-US" dirty="0"/>
              <a:t>Insert and update email signatures automatically.</a:t>
            </a:r>
          </a:p>
          <a:p>
            <a:r>
              <a:rPr lang="en-US" dirty="0"/>
              <a:t>Preview the signature before sending an email.</a:t>
            </a:r>
          </a:p>
          <a:p>
            <a:r>
              <a:rPr lang="en-US" dirty="0"/>
              <a:t>Automatically use in-house and external email banners according to the recipient’s email address. </a:t>
            </a:r>
          </a:p>
          <a:p>
            <a:r>
              <a:rPr lang="en-US" dirty="0"/>
              <a:t>Enjoy the flexibility of being able to use multiple signatures.</a:t>
            </a:r>
          </a:p>
        </p:txBody>
      </p:sp>
      <p:pic>
        <p:nvPicPr>
          <p:cNvPr id="50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40" y="1110586"/>
            <a:ext cx="1845078" cy="1775552"/>
          </a:xfrm>
          <a:prstGeom prst="rect">
            <a:avLst/>
          </a:prstGeom>
        </p:spPr>
      </p:pic>
      <p:pic>
        <p:nvPicPr>
          <p:cNvPr id="51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154991" y="1713549"/>
            <a:ext cx="515466" cy="463235"/>
          </a:xfrm>
          <a:prstGeom prst="rect">
            <a:avLst/>
          </a:prstGeom>
        </p:spPr>
      </p:pic>
      <p:pic>
        <p:nvPicPr>
          <p:cNvPr id="52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7502" y="1249278"/>
            <a:ext cx="1869205" cy="1579092"/>
          </a:xfrm>
          <a:prstGeom prst="rect">
            <a:avLst/>
          </a:prstGeom>
        </p:spPr>
      </p:pic>
      <p:pic>
        <p:nvPicPr>
          <p:cNvPr id="53" name="Imag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8922" y="3829648"/>
            <a:ext cx="611056" cy="549139"/>
          </a:xfrm>
          <a:prstGeom prst="rect">
            <a:avLst/>
          </a:prstGeom>
        </p:spPr>
      </p:pic>
      <p:sp>
        <p:nvSpPr>
          <p:cNvPr id="54" name="ZoneTexte 16"/>
          <p:cNvSpPr txBox="1"/>
          <p:nvPr/>
        </p:nvSpPr>
        <p:spPr>
          <a:xfrm>
            <a:off x="7682413" y="3707487"/>
            <a:ext cx="3903435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>
              <a:lnSpc>
                <a:spcPct val="150000"/>
              </a:lnSpc>
              <a:defRPr sz="1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>
                <a:solidFill>
                  <a:srgbClr val="03B7E2"/>
                </a:solidFill>
              </a:rPr>
              <a:t>Save your users time </a:t>
            </a:r>
            <a:r>
              <a:rPr lang="en-US" b="0" dirty="0"/>
              <a:t>they currently spend managing email </a:t>
            </a:r>
            <a:r>
              <a:rPr lang="en-US" b="0" dirty="0" smtClean="0"/>
              <a:t>signatures</a:t>
            </a:r>
          </a:p>
          <a:p>
            <a:endParaRPr lang="en-US" b="0" dirty="0"/>
          </a:p>
          <a:p>
            <a:r>
              <a:rPr lang="en-US" dirty="0">
                <a:solidFill>
                  <a:srgbClr val="03B7E2"/>
                </a:solidFill>
              </a:rPr>
              <a:t>Cover 100% of your users’ needs </a:t>
            </a:r>
            <a:r>
              <a:rPr lang="en-US" b="0" dirty="0" smtClean="0"/>
              <a:t>by </a:t>
            </a:r>
            <a:r>
              <a:rPr lang="en-US" b="0" dirty="0"/>
              <a:t>giving them a flexible solution they can manage themselves</a:t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dirty="0">
                <a:solidFill>
                  <a:srgbClr val="03B7E2"/>
                </a:solidFill>
              </a:rPr>
              <a:t>Boost employee engagement </a:t>
            </a:r>
            <a:r>
              <a:rPr lang="en-US" b="0" dirty="0"/>
              <a:t>by leveraging email to share your organization’s latest news</a:t>
            </a:r>
          </a:p>
        </p:txBody>
      </p:sp>
      <p:pic>
        <p:nvPicPr>
          <p:cNvPr id="55" name="Imag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7502" y="3818874"/>
            <a:ext cx="312804" cy="441742"/>
          </a:xfrm>
          <a:prstGeom prst="rect">
            <a:avLst/>
          </a:prstGeom>
        </p:spPr>
      </p:pic>
      <p:pic>
        <p:nvPicPr>
          <p:cNvPr id="56" name="Imag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8907" y="4715055"/>
            <a:ext cx="414554" cy="384190"/>
          </a:xfrm>
          <a:prstGeom prst="rect">
            <a:avLst/>
          </a:prstGeom>
        </p:spPr>
      </p:pic>
      <p:pic>
        <p:nvPicPr>
          <p:cNvPr id="57" name="Imag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4713" y="5608879"/>
            <a:ext cx="350720" cy="33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7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475614" y="-1"/>
            <a:ext cx="5716386" cy="961054"/>
            <a:chOff x="4787443" y="-1"/>
            <a:chExt cx="7404558" cy="961054"/>
          </a:xfrm>
        </p:grpSpPr>
        <p:sp>
          <p:nvSpPr>
            <p:cNvPr id="6" name="Flowchart: Manual Input 5"/>
            <p:cNvSpPr/>
            <p:nvPr/>
          </p:nvSpPr>
          <p:spPr>
            <a:xfrm rot="16200000">
              <a:off x="7416700" y="-2629257"/>
              <a:ext cx="961053" cy="6219568"/>
            </a:xfrm>
            <a:prstGeom prst="flowChartManualInput">
              <a:avLst/>
            </a:prstGeom>
            <a:solidFill>
              <a:srgbClr val="7C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7" name="Flowchart: Manual Input 6"/>
            <p:cNvSpPr/>
            <p:nvPr/>
          </p:nvSpPr>
          <p:spPr>
            <a:xfrm rot="16200000">
              <a:off x="8601689" y="-2629258"/>
              <a:ext cx="961053" cy="6219568"/>
            </a:xfrm>
            <a:prstGeom prst="flowChartManualInput">
              <a:avLst/>
            </a:prstGeom>
            <a:gradFill flip="none" rotWithShape="1">
              <a:gsLst>
                <a:gs pos="37000">
                  <a:schemeClr val="tx1">
                    <a:lumMod val="65000"/>
                    <a:lumOff val="35000"/>
                  </a:schemeClr>
                </a:gs>
                <a:gs pos="100000">
                  <a:srgbClr val="7CA7AD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54666" y="49661"/>
              <a:ext cx="5637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For </a:t>
              </a:r>
              <a:r>
                <a:rPr lang="en-US" sz="4400" dirty="0" err="1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marcomm</a:t>
              </a:r>
              <a:endPara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6480736"/>
            <a:ext cx="12192002" cy="377264"/>
            <a:chOff x="0" y="6480736"/>
            <a:chExt cx="12192002" cy="377264"/>
          </a:xfrm>
        </p:grpSpPr>
        <p:sp>
          <p:nvSpPr>
            <p:cNvPr id="10" name="Rectangle 9"/>
            <p:cNvSpPr/>
            <p:nvPr/>
          </p:nvSpPr>
          <p:spPr>
            <a:xfrm>
              <a:off x="0" y="6484776"/>
              <a:ext cx="12192000" cy="373224"/>
            </a:xfrm>
            <a:prstGeom prst="rect">
              <a:avLst/>
            </a:prstGeom>
            <a:solidFill>
              <a:srgbClr val="7C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Manual Input 14"/>
            <p:cNvSpPr/>
            <p:nvPr/>
          </p:nvSpPr>
          <p:spPr>
            <a:xfrm rot="16200000">
              <a:off x="9592963" y="4258960"/>
              <a:ext cx="377264" cy="4820815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888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88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888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88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24516" y="6518812"/>
              <a:ext cx="597161" cy="321948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683433" y="3165289"/>
            <a:ext cx="5207098" cy="3035989"/>
            <a:chOff x="6593974" y="3769683"/>
            <a:chExt cx="5229944" cy="2244624"/>
          </a:xfrm>
        </p:grpSpPr>
        <p:sp>
          <p:nvSpPr>
            <p:cNvPr id="16" name="Rounded Rectangle 15"/>
            <p:cNvSpPr/>
            <p:nvPr/>
          </p:nvSpPr>
          <p:spPr>
            <a:xfrm>
              <a:off x="6598279" y="3817123"/>
              <a:ext cx="5225639" cy="2197184"/>
            </a:xfrm>
            <a:prstGeom prst="roundRect">
              <a:avLst>
                <a:gd name="adj" fmla="val 10689"/>
              </a:avLst>
            </a:prstGeom>
            <a:solidFill>
              <a:srgbClr val="276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 Same Side Corner Rectangle 16"/>
            <p:cNvSpPr/>
            <p:nvPr/>
          </p:nvSpPr>
          <p:spPr>
            <a:xfrm>
              <a:off x="6593974" y="3769683"/>
              <a:ext cx="5229944" cy="345793"/>
            </a:xfrm>
            <a:prstGeom prst="round2SameRect">
              <a:avLst>
                <a:gd name="adj1" fmla="val 41635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Benefits for </a:t>
              </a: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communications departments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15884" y="615144"/>
            <a:ext cx="6159729" cy="1828798"/>
            <a:chOff x="6593975" y="3194479"/>
            <a:chExt cx="5229944" cy="2536576"/>
          </a:xfrm>
        </p:grpSpPr>
        <p:sp>
          <p:nvSpPr>
            <p:cNvPr id="29" name="Rounded Rectangle 28"/>
            <p:cNvSpPr/>
            <p:nvPr/>
          </p:nvSpPr>
          <p:spPr>
            <a:xfrm>
              <a:off x="6598279" y="3315240"/>
              <a:ext cx="5225639" cy="2415815"/>
            </a:xfrm>
            <a:prstGeom prst="roundRect">
              <a:avLst>
                <a:gd name="adj" fmla="val 1068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 Same Side Corner Rectangle 29"/>
            <p:cNvSpPr/>
            <p:nvPr/>
          </p:nvSpPr>
          <p:spPr>
            <a:xfrm>
              <a:off x="6593975" y="3194479"/>
              <a:ext cx="5229944" cy="699765"/>
            </a:xfrm>
            <a:prstGeom prst="round2SameRect">
              <a:avLst>
                <a:gd name="adj1" fmla="val 41635"/>
                <a:gd name="adj2" fmla="val 0"/>
              </a:avLst>
            </a:prstGeom>
            <a:solidFill>
              <a:srgbClr val="A2D5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Standardize</a:t>
              </a:r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&amp; </a:t>
              </a:r>
              <a:r>
                <a:rPr lang="en-US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boost</a:t>
              </a:r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the impact of your signatures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15884" y="2542755"/>
            <a:ext cx="6159729" cy="3671597"/>
            <a:chOff x="6593975" y="3514952"/>
            <a:chExt cx="5229944" cy="4025224"/>
          </a:xfrm>
        </p:grpSpPr>
        <p:sp>
          <p:nvSpPr>
            <p:cNvPr id="32" name="Rounded Rectangle 31"/>
            <p:cNvSpPr/>
            <p:nvPr/>
          </p:nvSpPr>
          <p:spPr>
            <a:xfrm>
              <a:off x="6598279" y="3717424"/>
              <a:ext cx="5225639" cy="3822752"/>
            </a:xfrm>
            <a:prstGeom prst="roundRect">
              <a:avLst>
                <a:gd name="adj" fmla="val 1068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 Same Side Corner Rectangle 32"/>
            <p:cNvSpPr/>
            <p:nvPr/>
          </p:nvSpPr>
          <p:spPr>
            <a:xfrm>
              <a:off x="6593975" y="3514952"/>
              <a:ext cx="5229944" cy="575176"/>
            </a:xfrm>
            <a:prstGeom prst="round2SameRect">
              <a:avLst>
                <a:gd name="adj1" fmla="val 41635"/>
                <a:gd name="adj2" fmla="val 0"/>
              </a:avLst>
            </a:prstGeom>
            <a:solidFill>
              <a:srgbClr val="3AA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It lets </a:t>
              </a:r>
              <a:r>
                <a:rPr lang="en-US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Communication departments </a:t>
              </a:r>
              <a:r>
                <a:rPr lang="en-US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</a:t>
              </a:r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51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154991" y="1713549"/>
            <a:ext cx="515466" cy="4632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8724" y="1148027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Roll out dynamic, controlled, and targeted </a:t>
            </a:r>
          </a:p>
          <a:p>
            <a:pPr algn="ctr"/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communications campaigns. </a:t>
            </a:r>
            <a:b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b="1" dirty="0">
                <a:solidFill>
                  <a:srgbClr val="03B7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Inside</a:t>
            </a: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organization: Boost motivation and engagement. </a:t>
            </a:r>
            <a:b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b="1" dirty="0">
                <a:solidFill>
                  <a:srgbClr val="03B7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Outside</a:t>
            </a: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organization: Reach out to a “captive” audience.</a:t>
            </a:r>
          </a:p>
        </p:txBody>
      </p:sp>
      <p:sp>
        <p:nvSpPr>
          <p:cNvPr id="34" name="ZoneTexte 1"/>
          <p:cNvSpPr txBox="1"/>
          <p:nvPr/>
        </p:nvSpPr>
        <p:spPr>
          <a:xfrm>
            <a:off x="516171" y="3115225"/>
            <a:ext cx="606098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61C6EE"/>
              </a:buClr>
            </a:pPr>
            <a:r>
              <a:rPr lang="en-US" sz="1400" dirty="0" smtClean="0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</a:t>
            </a:r>
            <a:r>
              <a:rPr lang="en-US" sz="1400" dirty="0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functional control panel lets your </a:t>
            </a:r>
            <a:r>
              <a:rPr lang="en-US" sz="1600" b="1" dirty="0">
                <a:solidFill>
                  <a:srgbClr val="03B7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communications department:</a:t>
            </a:r>
            <a:r>
              <a:rPr lang="en-US" sz="1400" dirty="0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600" dirty="0">
              <a:solidFill>
                <a:srgbClr val="0F243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03B7E2"/>
              </a:buClr>
              <a:buFont typeface="Arial" panose="020B0604020202020204" pitchFamily="34" charset="0"/>
              <a:buChar char="+"/>
            </a:pPr>
            <a:r>
              <a:rPr lang="en-US" sz="1400" dirty="0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personalized signatures for specific groups of employees using an HTML editor or pre-designed templates.</a:t>
            </a:r>
          </a:p>
          <a:p>
            <a:pPr marL="285750" indent="-285750">
              <a:spcAft>
                <a:spcPts val="1200"/>
              </a:spcAft>
              <a:buClr>
                <a:srgbClr val="03B7E2"/>
              </a:buClr>
              <a:buFont typeface="Arial" panose="020B0604020202020204" pitchFamily="34" charset="0"/>
              <a:buChar char="+"/>
            </a:pPr>
            <a:endParaRPr lang="en-US" sz="1400" dirty="0">
              <a:solidFill>
                <a:srgbClr val="0F243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03B7E2"/>
              </a:buClr>
              <a:buFont typeface="Arial" panose="020B0604020202020204" pitchFamily="34" charset="0"/>
              <a:buChar char="+"/>
            </a:pPr>
            <a:endParaRPr lang="en-US" sz="1400" dirty="0">
              <a:solidFill>
                <a:srgbClr val="0F243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03B7E2"/>
              </a:buClr>
              <a:buFont typeface="Arial" panose="020B0604020202020204" pitchFamily="34" charset="0"/>
              <a:buChar char="+"/>
            </a:pPr>
            <a:r>
              <a:rPr lang="en-US" sz="1400" dirty="0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and schedule special signatures for use inside or outside your organization on specific dates. </a:t>
            </a:r>
          </a:p>
          <a:p>
            <a:pPr marL="285750" indent="-285750">
              <a:spcAft>
                <a:spcPts val="1200"/>
              </a:spcAft>
              <a:buClr>
                <a:srgbClr val="03B7E2"/>
              </a:buClr>
              <a:buFont typeface="Arial" panose="020B0604020202020204" pitchFamily="34" charset="0"/>
              <a:buChar char="+"/>
            </a:pPr>
            <a:r>
              <a:rPr lang="en-US" sz="1400" dirty="0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Track the number of clicks and find out who clicked from a dedicated analytics dashboard.</a:t>
            </a:r>
          </a:p>
        </p:txBody>
      </p:sp>
      <p:pic>
        <p:nvPicPr>
          <p:cNvPr id="35" name="53FF4247-E355-450B-862F-0203D303BCCE" descr="D8E18BD5-8CDF-4CAF-B09F-54108500322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85"/>
          <a:stretch/>
        </p:blipFill>
        <p:spPr bwMode="auto">
          <a:xfrm>
            <a:off x="878767" y="4430695"/>
            <a:ext cx="5033962" cy="56871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484" y="1080988"/>
            <a:ext cx="1569364" cy="1515403"/>
          </a:xfrm>
          <a:prstGeom prst="rect">
            <a:avLst/>
          </a:prstGeom>
        </p:spPr>
      </p:pic>
      <p:grpSp>
        <p:nvGrpSpPr>
          <p:cNvPr id="37" name="Groupe 19"/>
          <p:cNvGrpSpPr/>
          <p:nvPr/>
        </p:nvGrpSpPr>
        <p:grpSpPr>
          <a:xfrm>
            <a:off x="7188993" y="1109974"/>
            <a:ext cx="1800979" cy="1537122"/>
            <a:chOff x="7177026" y="977577"/>
            <a:chExt cx="1985435" cy="1694554"/>
          </a:xfrm>
        </p:grpSpPr>
        <p:pic>
          <p:nvPicPr>
            <p:cNvPr id="38" name="Imag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77026" y="977577"/>
              <a:ext cx="1985435" cy="1694554"/>
            </a:xfrm>
            <a:prstGeom prst="rect">
              <a:avLst/>
            </a:prstGeom>
          </p:spPr>
        </p:pic>
        <p:pic>
          <p:nvPicPr>
            <p:cNvPr id="39" name="Image 35"/>
            <p:cNvPicPr>
              <a:picLocks noChangeAspect="1"/>
            </p:cNvPicPr>
            <p:nvPr/>
          </p:nvPicPr>
          <p:blipFill rotWithShape="1">
            <a:blip r:embed="rId7"/>
            <a:srcRect b="18136"/>
            <a:stretch/>
          </p:blipFill>
          <p:spPr>
            <a:xfrm>
              <a:off x="7270755" y="1092339"/>
              <a:ext cx="1722253" cy="1075152"/>
            </a:xfrm>
            <a:prstGeom prst="rect">
              <a:avLst/>
            </a:prstGeom>
          </p:spPr>
        </p:pic>
      </p:grpSp>
      <p:sp>
        <p:nvSpPr>
          <p:cNvPr id="43" name="Rectangle 42"/>
          <p:cNvSpPr/>
          <p:nvPr/>
        </p:nvSpPr>
        <p:spPr>
          <a:xfrm>
            <a:off x="7390436" y="3732602"/>
            <a:ext cx="41465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rgbClr val="03B7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 a consistent brand identity 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standardizing 100% of your signatures</a:t>
            </a:r>
            <a:b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b="1" dirty="0">
                <a:solidFill>
                  <a:srgbClr val="03B7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Boost your employee and external communications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 integrating dynamic banners into your </a:t>
            </a:r>
            <a:r>
              <a:rPr lang="en-US" sz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signatures</a:t>
            </a:r>
          </a:p>
          <a:p>
            <a:pPr>
              <a:lnSpc>
                <a:spcPct val="150000"/>
              </a:lnSpc>
            </a:pPr>
            <a:endParaRPr lang="en-U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rgbClr val="03B7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Leverage your marketing </a:t>
            </a:r>
            <a:r>
              <a:rPr lang="en-US" sz="1200" b="1" dirty="0" smtClean="0">
                <a:solidFill>
                  <a:srgbClr val="03B7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databases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fr-FR" sz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US" altLang="fr-F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 your return on investment</a:t>
            </a:r>
          </a:p>
        </p:txBody>
      </p:sp>
      <p:pic>
        <p:nvPicPr>
          <p:cNvPr id="44" name="Imag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5397" y="4687406"/>
            <a:ext cx="451921" cy="379291"/>
          </a:xfrm>
          <a:prstGeom prst="rect">
            <a:avLst/>
          </a:prstGeom>
        </p:spPr>
      </p:pic>
      <p:pic>
        <p:nvPicPr>
          <p:cNvPr id="45" name="Imag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4665" y="3819462"/>
            <a:ext cx="368984" cy="429145"/>
          </a:xfrm>
          <a:prstGeom prst="rect">
            <a:avLst/>
          </a:prstGeom>
        </p:spPr>
      </p:pic>
      <p:pic>
        <p:nvPicPr>
          <p:cNvPr id="46" name="Imag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0264" y="5506585"/>
            <a:ext cx="469091" cy="433007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7390436" y="2807448"/>
            <a:ext cx="17218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F24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Compatible with:</a:t>
            </a:r>
            <a:endParaRPr lang="en-US" sz="1400" dirty="0">
              <a:solidFill>
                <a:srgbClr val="0F2438"/>
              </a:solidFill>
            </a:endParaRPr>
          </a:p>
        </p:txBody>
      </p:sp>
      <p:pic>
        <p:nvPicPr>
          <p:cNvPr id="58" name="Image 1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4" b="22280"/>
          <a:stretch/>
        </p:blipFill>
        <p:spPr>
          <a:xfrm>
            <a:off x="9016002" y="2713579"/>
            <a:ext cx="2000796" cy="37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6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23856" y="19409"/>
            <a:ext cx="2544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CASE </a:t>
            </a:r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STUDIES</a:t>
            </a: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78465" y="0"/>
            <a:ext cx="163507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C515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8140" y="1360505"/>
            <a:ext cx="3248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Campaign Performance with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3" name="Group 227"/>
          <p:cNvGrpSpPr/>
          <p:nvPr/>
        </p:nvGrpSpPr>
        <p:grpSpPr>
          <a:xfrm>
            <a:off x="7379267" y="1002050"/>
            <a:ext cx="1844418" cy="404237"/>
            <a:chOff x="-39531" y="0"/>
            <a:chExt cx="1844417" cy="472158"/>
          </a:xfrm>
          <a:solidFill>
            <a:srgbClr val="276F80"/>
          </a:solidFill>
        </p:grpSpPr>
        <p:sp>
          <p:nvSpPr>
            <p:cNvPr id="60" name="Shape 225"/>
            <p:cNvSpPr/>
            <p:nvPr/>
          </p:nvSpPr>
          <p:spPr>
            <a:xfrm>
              <a:off x="0" y="0"/>
              <a:ext cx="1800001" cy="472158"/>
            </a:xfrm>
            <a:prstGeom prst="rect">
              <a:avLst/>
            </a:prstGeom>
            <a:solidFill>
              <a:srgbClr val="E4EEC1"/>
            </a:solidFill>
            <a:ln w="9525" cap="flat">
              <a:noFill/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endPara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1" name="Shape 226"/>
            <p:cNvSpPr/>
            <p:nvPr/>
          </p:nvSpPr>
          <p:spPr>
            <a:xfrm>
              <a:off x="-39531" y="82539"/>
              <a:ext cx="1844417" cy="3077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3.6%</a:t>
              </a:r>
            </a:p>
          </p:txBody>
        </p:sp>
      </p:grpSp>
      <p:grpSp>
        <p:nvGrpSpPr>
          <p:cNvPr id="62" name="Group 231"/>
          <p:cNvGrpSpPr/>
          <p:nvPr/>
        </p:nvGrpSpPr>
        <p:grpSpPr>
          <a:xfrm>
            <a:off x="5385899" y="3708932"/>
            <a:ext cx="1800001" cy="375286"/>
            <a:chOff x="3425" y="270858"/>
            <a:chExt cx="1800000" cy="438342"/>
          </a:xfrm>
        </p:grpSpPr>
        <p:sp>
          <p:nvSpPr>
            <p:cNvPr id="63" name="Shape 229"/>
            <p:cNvSpPr/>
            <p:nvPr/>
          </p:nvSpPr>
          <p:spPr>
            <a:xfrm>
              <a:off x="3425" y="270858"/>
              <a:ext cx="1800001" cy="438343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F24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64" name="pasted-image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45391" y="348119"/>
              <a:ext cx="1094614" cy="3241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5" name="Group 234"/>
          <p:cNvGrpSpPr/>
          <p:nvPr/>
        </p:nvGrpSpPr>
        <p:grpSpPr>
          <a:xfrm>
            <a:off x="7414158" y="3709845"/>
            <a:ext cx="1800002" cy="375089"/>
            <a:chOff x="0" y="272454"/>
            <a:chExt cx="1800001" cy="438112"/>
          </a:xfrm>
          <a:solidFill>
            <a:schemeClr val="bg2">
              <a:lumMod val="50000"/>
            </a:schemeClr>
          </a:solidFill>
        </p:grpSpPr>
        <p:sp>
          <p:nvSpPr>
            <p:cNvPr id="72" name="Shape 232"/>
            <p:cNvSpPr/>
            <p:nvPr/>
          </p:nvSpPr>
          <p:spPr>
            <a:xfrm>
              <a:off x="0" y="272454"/>
              <a:ext cx="1800001" cy="438112"/>
            </a:xfrm>
            <a:prstGeom prst="rect">
              <a:avLst/>
            </a:prstGeom>
            <a:grpFill/>
            <a:ln w="9525" cap="flat">
              <a:noFill/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3" name="Shape 233"/>
            <p:cNvSpPr/>
            <p:nvPr/>
          </p:nvSpPr>
          <p:spPr>
            <a:xfrm>
              <a:off x="0" y="317500"/>
              <a:ext cx="1800001" cy="30777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rPr lang="en-US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2.7%</a:t>
              </a:r>
            </a:p>
          </p:txBody>
        </p:sp>
      </p:grpSp>
      <p:grpSp>
        <p:nvGrpSpPr>
          <p:cNvPr id="74" name="Group 237"/>
          <p:cNvGrpSpPr/>
          <p:nvPr/>
        </p:nvGrpSpPr>
        <p:grpSpPr>
          <a:xfrm>
            <a:off x="9443864" y="3710144"/>
            <a:ext cx="1800002" cy="375044"/>
            <a:chOff x="0" y="253702"/>
            <a:chExt cx="1800001" cy="438060"/>
          </a:xfrm>
          <a:solidFill>
            <a:schemeClr val="bg2">
              <a:lumMod val="50000"/>
            </a:schemeClr>
          </a:solidFill>
        </p:grpSpPr>
        <p:sp>
          <p:nvSpPr>
            <p:cNvPr id="75" name="Shape 235"/>
            <p:cNvSpPr/>
            <p:nvPr/>
          </p:nvSpPr>
          <p:spPr>
            <a:xfrm>
              <a:off x="0" y="253702"/>
              <a:ext cx="1800001" cy="438060"/>
            </a:xfrm>
            <a:prstGeom prst="rect">
              <a:avLst/>
            </a:prstGeom>
            <a:grpFill/>
            <a:ln w="9525" cap="flat">
              <a:noFill/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6" name="Shape 236"/>
            <p:cNvSpPr/>
            <p:nvPr/>
          </p:nvSpPr>
          <p:spPr>
            <a:xfrm>
              <a:off x="80878" y="311150"/>
              <a:ext cx="1706423" cy="30777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rPr lang="en-US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21.5%</a:t>
              </a:r>
            </a:p>
          </p:txBody>
        </p:sp>
      </p:grpSp>
      <p:grpSp>
        <p:nvGrpSpPr>
          <p:cNvPr id="77" name="Group 240"/>
          <p:cNvGrpSpPr/>
          <p:nvPr/>
        </p:nvGrpSpPr>
        <p:grpSpPr>
          <a:xfrm>
            <a:off x="9448504" y="1002731"/>
            <a:ext cx="1800002" cy="2175684"/>
            <a:chOff x="0" y="-1"/>
            <a:chExt cx="1800001" cy="2541250"/>
          </a:xfrm>
          <a:solidFill>
            <a:srgbClr val="3AAEA9"/>
          </a:solidFill>
        </p:grpSpPr>
        <p:sp>
          <p:nvSpPr>
            <p:cNvPr id="78" name="Shape 238"/>
            <p:cNvSpPr/>
            <p:nvPr/>
          </p:nvSpPr>
          <p:spPr>
            <a:xfrm>
              <a:off x="0" y="-1"/>
              <a:ext cx="1800001" cy="2541250"/>
            </a:xfrm>
            <a:prstGeom prst="rect">
              <a:avLst/>
            </a:prstGeom>
            <a:grpFill/>
            <a:ln w="9525" cap="flat">
              <a:noFill/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endPara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9" name="Shape 239"/>
            <p:cNvSpPr/>
            <p:nvPr/>
          </p:nvSpPr>
          <p:spPr>
            <a:xfrm>
              <a:off x="76238" y="994653"/>
              <a:ext cx="1705494" cy="307775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rPr lang="en-US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100%</a:t>
              </a:r>
            </a:p>
          </p:txBody>
        </p:sp>
      </p:grpSp>
      <p:grpSp>
        <p:nvGrpSpPr>
          <p:cNvPr id="80" name="Group 270"/>
          <p:cNvGrpSpPr/>
          <p:nvPr/>
        </p:nvGrpSpPr>
        <p:grpSpPr>
          <a:xfrm>
            <a:off x="7416477" y="1586322"/>
            <a:ext cx="1800003" cy="404238"/>
            <a:chOff x="-1" y="0"/>
            <a:chExt cx="1800002" cy="472158"/>
          </a:xfrm>
          <a:solidFill>
            <a:srgbClr val="B8D25A"/>
          </a:solidFill>
        </p:grpSpPr>
        <p:sp>
          <p:nvSpPr>
            <p:cNvPr id="81" name="Shape 268"/>
            <p:cNvSpPr/>
            <p:nvPr/>
          </p:nvSpPr>
          <p:spPr>
            <a:xfrm>
              <a:off x="0" y="0"/>
              <a:ext cx="1800001" cy="472158"/>
            </a:xfrm>
            <a:prstGeom prst="rect">
              <a:avLst/>
            </a:prstGeom>
            <a:solidFill>
              <a:srgbClr val="A2D5AB"/>
            </a:solidFill>
            <a:ln w="9525" cap="flat">
              <a:noFill/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endPara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2" name="Shape 269"/>
            <p:cNvSpPr/>
            <p:nvPr/>
          </p:nvSpPr>
          <p:spPr>
            <a:xfrm>
              <a:off x="-1" y="55600"/>
              <a:ext cx="1800002" cy="307774"/>
            </a:xfrm>
            <a:prstGeom prst="rect">
              <a:avLst/>
            </a:prstGeom>
            <a:solidFill>
              <a:srgbClr val="A2D5AB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rPr lang="en-US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16.2%</a:t>
              </a:r>
            </a:p>
          </p:txBody>
        </p:sp>
      </p:grpSp>
      <p:grpSp>
        <p:nvGrpSpPr>
          <p:cNvPr id="83" name="Group 276"/>
          <p:cNvGrpSpPr/>
          <p:nvPr/>
        </p:nvGrpSpPr>
        <p:grpSpPr>
          <a:xfrm>
            <a:off x="5377492" y="1587686"/>
            <a:ext cx="1806090" cy="405361"/>
            <a:chOff x="0" y="0"/>
            <a:chExt cx="1806089" cy="473469"/>
          </a:xfrm>
        </p:grpSpPr>
        <p:sp>
          <p:nvSpPr>
            <p:cNvPr id="84" name="Shape 274"/>
            <p:cNvSpPr/>
            <p:nvPr/>
          </p:nvSpPr>
          <p:spPr>
            <a:xfrm>
              <a:off x="0" y="0"/>
              <a:ext cx="1800001" cy="473469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F24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lang="en-US" dirty="0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5" name="Shape 275"/>
            <p:cNvSpPr/>
            <p:nvPr/>
          </p:nvSpPr>
          <p:spPr>
            <a:xfrm>
              <a:off x="6088" y="49119"/>
              <a:ext cx="1800001" cy="353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700">
                  <a:solidFill>
                    <a:srgbClr val="535353"/>
                  </a:solidFill>
                </a:defRPr>
              </a:lvl1pPr>
            </a:lstStyle>
            <a:p>
              <a:r>
                <a:rPr lang="en-US" dirty="0">
                  <a:solidFill>
                    <a:srgbClr val="0F243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Phone Régie</a:t>
              </a:r>
            </a:p>
          </p:txBody>
        </p:sp>
      </p:grpSp>
      <p:grpSp>
        <p:nvGrpSpPr>
          <p:cNvPr id="86" name="Group 279"/>
          <p:cNvGrpSpPr/>
          <p:nvPr/>
        </p:nvGrpSpPr>
        <p:grpSpPr>
          <a:xfrm>
            <a:off x="7416477" y="2774178"/>
            <a:ext cx="1800003" cy="404237"/>
            <a:chOff x="-1" y="0"/>
            <a:chExt cx="1800002" cy="472158"/>
          </a:xfrm>
          <a:solidFill>
            <a:srgbClr val="547793"/>
          </a:solidFill>
        </p:grpSpPr>
        <p:sp>
          <p:nvSpPr>
            <p:cNvPr id="87" name="Shape 277"/>
            <p:cNvSpPr/>
            <p:nvPr/>
          </p:nvSpPr>
          <p:spPr>
            <a:xfrm>
              <a:off x="0" y="0"/>
              <a:ext cx="1800001" cy="472158"/>
            </a:xfrm>
            <a:prstGeom prst="rect">
              <a:avLst/>
            </a:prstGeom>
            <a:grpFill/>
            <a:ln w="9525" cap="flat">
              <a:noFill/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endPara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8" name="Shape 278"/>
            <p:cNvSpPr/>
            <p:nvPr/>
          </p:nvSpPr>
          <p:spPr>
            <a:xfrm>
              <a:off x="-1" y="46075"/>
              <a:ext cx="1800002" cy="30777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rPr lang="en-US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3.2%</a:t>
              </a:r>
            </a:p>
          </p:txBody>
        </p:sp>
      </p:grpSp>
      <p:grpSp>
        <p:nvGrpSpPr>
          <p:cNvPr id="89" name="Group 285"/>
          <p:cNvGrpSpPr/>
          <p:nvPr/>
        </p:nvGrpSpPr>
        <p:grpSpPr>
          <a:xfrm>
            <a:off x="5377492" y="2775542"/>
            <a:ext cx="1806090" cy="405361"/>
            <a:chOff x="0" y="0"/>
            <a:chExt cx="1806089" cy="473469"/>
          </a:xfrm>
        </p:grpSpPr>
        <p:sp>
          <p:nvSpPr>
            <p:cNvPr id="90" name="Shape 283"/>
            <p:cNvSpPr/>
            <p:nvPr/>
          </p:nvSpPr>
          <p:spPr>
            <a:xfrm>
              <a:off x="0" y="0"/>
              <a:ext cx="1800001" cy="473469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F24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lang="en-US" dirty="0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1" name="Shape 284"/>
            <p:cNvSpPr/>
            <p:nvPr/>
          </p:nvSpPr>
          <p:spPr>
            <a:xfrm>
              <a:off x="6088" y="49119"/>
              <a:ext cx="1800001" cy="353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700">
                  <a:solidFill>
                    <a:srgbClr val="535353"/>
                  </a:solidFill>
                </a:defRPr>
              </a:lvl1pPr>
            </a:lstStyle>
            <a:p>
              <a:r>
                <a:rPr lang="en-US" dirty="0">
                  <a:solidFill>
                    <a:srgbClr val="0F243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ExterionMedia</a:t>
              </a:r>
            </a:p>
          </p:txBody>
        </p:sp>
      </p:grpSp>
      <p:grpSp>
        <p:nvGrpSpPr>
          <p:cNvPr id="92" name="Group 288"/>
          <p:cNvGrpSpPr/>
          <p:nvPr/>
        </p:nvGrpSpPr>
        <p:grpSpPr>
          <a:xfrm>
            <a:off x="7418797" y="2198406"/>
            <a:ext cx="1800003" cy="404237"/>
            <a:chOff x="-1" y="0"/>
            <a:chExt cx="1800002" cy="472158"/>
          </a:xfrm>
          <a:solidFill>
            <a:srgbClr val="7CA7AD"/>
          </a:solidFill>
        </p:grpSpPr>
        <p:sp>
          <p:nvSpPr>
            <p:cNvPr id="93" name="Shape 286"/>
            <p:cNvSpPr/>
            <p:nvPr/>
          </p:nvSpPr>
          <p:spPr>
            <a:xfrm>
              <a:off x="0" y="0"/>
              <a:ext cx="1800001" cy="472158"/>
            </a:xfrm>
            <a:prstGeom prst="rect">
              <a:avLst/>
            </a:prstGeom>
            <a:grpFill/>
            <a:ln w="9525" cap="flat">
              <a:noFill/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endPara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4" name="Shape 287"/>
            <p:cNvSpPr/>
            <p:nvPr/>
          </p:nvSpPr>
          <p:spPr>
            <a:xfrm>
              <a:off x="-1" y="55600"/>
              <a:ext cx="1800002" cy="30777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rPr lang="en-US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8.6%</a:t>
              </a:r>
            </a:p>
          </p:txBody>
        </p:sp>
      </p:grpSp>
      <p:grpSp>
        <p:nvGrpSpPr>
          <p:cNvPr id="95" name="Group 294"/>
          <p:cNvGrpSpPr/>
          <p:nvPr/>
        </p:nvGrpSpPr>
        <p:grpSpPr>
          <a:xfrm>
            <a:off x="5379812" y="2199770"/>
            <a:ext cx="1806090" cy="405361"/>
            <a:chOff x="0" y="0"/>
            <a:chExt cx="1806089" cy="473469"/>
          </a:xfrm>
        </p:grpSpPr>
        <p:sp>
          <p:nvSpPr>
            <p:cNvPr id="96" name="Shape 292"/>
            <p:cNvSpPr/>
            <p:nvPr/>
          </p:nvSpPr>
          <p:spPr>
            <a:xfrm>
              <a:off x="0" y="0"/>
              <a:ext cx="1800001" cy="473469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F24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lang="en-US" dirty="0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7" name="Shape 293"/>
            <p:cNvSpPr/>
            <p:nvPr/>
          </p:nvSpPr>
          <p:spPr>
            <a:xfrm>
              <a:off x="6088" y="49119"/>
              <a:ext cx="1800001" cy="353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700">
                  <a:solidFill>
                    <a:srgbClr val="535353"/>
                  </a:solidFill>
                </a:defRPr>
              </a:lvl1pPr>
            </a:lstStyle>
            <a:p>
              <a:r>
                <a:rPr lang="en-US" dirty="0">
                  <a:solidFill>
                    <a:srgbClr val="0F243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Urmet</a:t>
              </a:r>
            </a:p>
          </p:txBody>
        </p:sp>
      </p:grpSp>
      <p:grpSp>
        <p:nvGrpSpPr>
          <p:cNvPr id="98" name="Groupe 1"/>
          <p:cNvGrpSpPr/>
          <p:nvPr/>
        </p:nvGrpSpPr>
        <p:grpSpPr>
          <a:xfrm>
            <a:off x="5379812" y="1003414"/>
            <a:ext cx="1806088" cy="405360"/>
            <a:chOff x="4478078" y="1326737"/>
            <a:chExt cx="1806088" cy="473470"/>
          </a:xfrm>
        </p:grpSpPr>
        <p:sp>
          <p:nvSpPr>
            <p:cNvPr id="99" name="Shape 224"/>
            <p:cNvSpPr/>
            <p:nvPr/>
          </p:nvSpPr>
          <p:spPr>
            <a:xfrm>
              <a:off x="4478078" y="1326737"/>
              <a:ext cx="1800001" cy="47347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F2438"/>
              </a:solidFill>
            </a:ln>
          </p:spPr>
          <p:txBody>
            <a:bodyPr lIns="45719" rIns="45719"/>
            <a:lstStyle/>
            <a:p>
              <a: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lang="en-US" dirty="0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0" name="Shape 295"/>
            <p:cNvSpPr/>
            <p:nvPr/>
          </p:nvSpPr>
          <p:spPr>
            <a:xfrm>
              <a:off x="4484165" y="1394283"/>
              <a:ext cx="1800001" cy="35394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 algn="ctr">
                <a:defRPr sz="1700">
                  <a:solidFill>
                    <a:srgbClr val="535353"/>
                  </a:solidFill>
                </a:defRPr>
              </a:lvl1pPr>
            </a:lstStyle>
            <a:p>
              <a:r>
                <a:rPr lang="en-US" dirty="0">
                  <a:solidFill>
                    <a:srgbClr val="0F243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JCDecaux</a:t>
              </a:r>
            </a:p>
          </p:txBody>
        </p:sp>
      </p:grpSp>
      <p:sp>
        <p:nvSpPr>
          <p:cNvPr id="101" name="Shape 239"/>
          <p:cNvSpPr/>
          <p:nvPr/>
        </p:nvSpPr>
        <p:spPr>
          <a:xfrm>
            <a:off x="7414158" y="651589"/>
            <a:ext cx="180000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 Click rate &gt;</a:t>
            </a:r>
            <a:endParaRPr lang="en-US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2" name="Shape 239"/>
          <p:cNvSpPr/>
          <p:nvPr/>
        </p:nvSpPr>
        <p:spPr>
          <a:xfrm>
            <a:off x="9477489" y="659510"/>
            <a:ext cx="180000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 Open rate &gt;</a:t>
            </a:r>
            <a:endParaRPr lang="en-US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3" name="ZoneTexte 87"/>
          <p:cNvSpPr txBox="1"/>
          <p:nvPr/>
        </p:nvSpPr>
        <p:spPr>
          <a:xfrm>
            <a:off x="5385898" y="3321336"/>
            <a:ext cx="5891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Compared to typical email campaign performance:</a:t>
            </a:r>
          </a:p>
        </p:txBody>
      </p:sp>
      <p:sp>
        <p:nvSpPr>
          <p:cNvPr id="105" name="Shape 239"/>
          <p:cNvSpPr/>
          <p:nvPr/>
        </p:nvSpPr>
        <p:spPr>
          <a:xfrm>
            <a:off x="5385898" y="640238"/>
            <a:ext cx="180840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 Company &gt;</a:t>
            </a:r>
            <a:endParaRPr lang="en-US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6" name="Shape 223"/>
          <p:cNvSpPr/>
          <p:nvPr/>
        </p:nvSpPr>
        <p:spPr>
          <a:xfrm flipV="1">
            <a:off x="1746695" y="5300134"/>
            <a:ext cx="8892000" cy="8692"/>
          </a:xfrm>
          <a:prstGeom prst="line">
            <a:avLst/>
          </a:prstGeom>
          <a:ln w="19050">
            <a:solidFill>
              <a:srgbClr val="0F2438"/>
            </a:solidFill>
            <a:miter/>
          </a:ln>
        </p:spPr>
        <p:txBody>
          <a:bodyPr lIns="45719" rIns="45719"/>
          <a:lstStyle/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7" name="Shape 245"/>
          <p:cNvSpPr/>
          <p:nvPr/>
        </p:nvSpPr>
        <p:spPr>
          <a:xfrm>
            <a:off x="192873" y="4476469"/>
            <a:ext cx="11824232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Bef>
                <a:spcPts val="800"/>
              </a:spcBef>
              <a:defRPr sz="2100"/>
            </a:pP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 solution for all functions across your organization </a:t>
            </a:r>
            <a:r>
              <a:rPr lang="en-US" sz="2000" dirty="0">
                <a:solidFill>
                  <a:srgbClr val="03B7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greater returns on your investment!</a:t>
            </a:r>
          </a:p>
        </p:txBody>
      </p:sp>
      <p:grpSp>
        <p:nvGrpSpPr>
          <p:cNvPr id="108" name="Group 250"/>
          <p:cNvGrpSpPr/>
          <p:nvPr/>
        </p:nvGrpSpPr>
        <p:grpSpPr>
          <a:xfrm>
            <a:off x="213692" y="5039768"/>
            <a:ext cx="2193315" cy="1328229"/>
            <a:chOff x="0" y="57150"/>
            <a:chExt cx="2193313" cy="1328227"/>
          </a:xfrm>
        </p:grpSpPr>
        <p:sp>
          <p:nvSpPr>
            <p:cNvPr id="109" name="Shape 246"/>
            <p:cNvSpPr/>
            <p:nvPr/>
          </p:nvSpPr>
          <p:spPr>
            <a:xfrm>
              <a:off x="0" y="57150"/>
              <a:ext cx="2193313" cy="539999"/>
            </a:xfrm>
            <a:prstGeom prst="rect">
              <a:avLst/>
            </a:prstGeom>
            <a:solidFill>
              <a:srgbClr val="E4EEC1"/>
            </a:solidFill>
            <a:ln w="9525" cap="flat">
              <a:noFill/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endParaRPr lang="en-US" sz="1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Shape 247"/>
            <p:cNvSpPr/>
            <p:nvPr/>
          </p:nvSpPr>
          <p:spPr>
            <a:xfrm>
              <a:off x="6376" y="155584"/>
              <a:ext cx="2180561" cy="353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rPr lang="en-US" sz="17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Sales</a:t>
              </a:r>
            </a:p>
          </p:txBody>
        </p:sp>
        <p:sp>
          <p:nvSpPr>
            <p:cNvPr id="111" name="Shape 249"/>
            <p:cNvSpPr/>
            <p:nvPr/>
          </p:nvSpPr>
          <p:spPr>
            <a:xfrm>
              <a:off x="280248" y="739049"/>
              <a:ext cx="1884486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  <a:defRPr sz="1200"/>
              </a:pPr>
              <a:r>
                <a:rPr lang="en-US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Product launches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 sz="1200"/>
              </a:pPr>
              <a:r>
                <a:rPr lang="en-US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features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 sz="1200"/>
              </a:pPr>
              <a:r>
                <a:rPr lang="en-US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Customer testimonials</a:t>
              </a:r>
            </a:p>
          </p:txBody>
        </p:sp>
      </p:grpSp>
      <p:sp>
        <p:nvSpPr>
          <p:cNvPr id="112" name="Shape 254"/>
          <p:cNvSpPr/>
          <p:nvPr/>
        </p:nvSpPr>
        <p:spPr>
          <a:xfrm>
            <a:off x="5058080" y="5700310"/>
            <a:ext cx="2310062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 satisfaction surveys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features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Tutorials</a:t>
            </a:r>
          </a:p>
        </p:txBody>
      </p:sp>
      <p:grpSp>
        <p:nvGrpSpPr>
          <p:cNvPr id="113" name="Group 260"/>
          <p:cNvGrpSpPr/>
          <p:nvPr/>
        </p:nvGrpSpPr>
        <p:grpSpPr>
          <a:xfrm>
            <a:off x="7415280" y="5049211"/>
            <a:ext cx="2215514" cy="1316607"/>
            <a:chOff x="-46065" y="76200"/>
            <a:chExt cx="2215512" cy="1316604"/>
          </a:xfrm>
        </p:grpSpPr>
        <p:sp>
          <p:nvSpPr>
            <p:cNvPr id="114" name="Shape 256"/>
            <p:cNvSpPr/>
            <p:nvPr/>
          </p:nvSpPr>
          <p:spPr>
            <a:xfrm>
              <a:off x="-46065" y="76200"/>
              <a:ext cx="2193313" cy="539999"/>
            </a:xfrm>
            <a:prstGeom prst="rect">
              <a:avLst/>
            </a:prstGeom>
            <a:solidFill>
              <a:srgbClr val="547793"/>
            </a:solidFill>
            <a:ln w="19050" cap="flat">
              <a:noFill/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5" name="Shape 257"/>
            <p:cNvSpPr/>
            <p:nvPr/>
          </p:nvSpPr>
          <p:spPr>
            <a:xfrm>
              <a:off x="-11113" y="140212"/>
              <a:ext cx="2180560" cy="353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rPr lang="en-US" sz="1700" b="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Communications</a:t>
              </a:r>
            </a:p>
          </p:txBody>
        </p:sp>
        <p:sp>
          <p:nvSpPr>
            <p:cNvPr id="116" name="Shape 259"/>
            <p:cNvSpPr/>
            <p:nvPr/>
          </p:nvSpPr>
          <p:spPr>
            <a:xfrm>
              <a:off x="46754" y="746476"/>
              <a:ext cx="2007674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Newsletters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Webinars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Events</a:t>
              </a:r>
            </a:p>
          </p:txBody>
        </p:sp>
      </p:grpSp>
      <p:grpSp>
        <p:nvGrpSpPr>
          <p:cNvPr id="117" name="Group 265"/>
          <p:cNvGrpSpPr/>
          <p:nvPr/>
        </p:nvGrpSpPr>
        <p:grpSpPr>
          <a:xfrm>
            <a:off x="9808485" y="5049624"/>
            <a:ext cx="2198078" cy="1290902"/>
            <a:chOff x="0" y="85725"/>
            <a:chExt cx="2198076" cy="1290900"/>
          </a:xfrm>
        </p:grpSpPr>
        <p:sp>
          <p:nvSpPr>
            <p:cNvPr id="118" name="Shape 261"/>
            <p:cNvSpPr/>
            <p:nvPr/>
          </p:nvSpPr>
          <p:spPr>
            <a:xfrm>
              <a:off x="4762" y="85725"/>
              <a:ext cx="2193314" cy="53999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9050" cap="flat">
              <a:noFill/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9" name="Shape 262"/>
            <p:cNvSpPr/>
            <p:nvPr/>
          </p:nvSpPr>
          <p:spPr>
            <a:xfrm>
              <a:off x="0" y="178312"/>
              <a:ext cx="2180560" cy="353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rPr lang="en-US" sz="1700" b="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Social Media</a:t>
              </a:r>
            </a:p>
          </p:txBody>
        </p:sp>
        <p:sp>
          <p:nvSpPr>
            <p:cNvPr id="120" name="Shape 264"/>
            <p:cNvSpPr/>
            <p:nvPr/>
          </p:nvSpPr>
          <p:spPr>
            <a:xfrm>
              <a:off x="167719" y="730297"/>
              <a:ext cx="1845122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Facebook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Twitter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LinkedIn</a:t>
              </a:r>
            </a:p>
          </p:txBody>
        </p:sp>
      </p:grpSp>
      <p:grpSp>
        <p:nvGrpSpPr>
          <p:cNvPr id="121" name="Group 300"/>
          <p:cNvGrpSpPr/>
          <p:nvPr/>
        </p:nvGrpSpPr>
        <p:grpSpPr>
          <a:xfrm>
            <a:off x="2559607" y="5055818"/>
            <a:ext cx="2358516" cy="1475538"/>
            <a:chOff x="0" y="73200"/>
            <a:chExt cx="2358515" cy="1475536"/>
          </a:xfrm>
        </p:grpSpPr>
        <p:sp>
          <p:nvSpPr>
            <p:cNvPr id="122" name="Shape 296"/>
            <p:cNvSpPr/>
            <p:nvPr/>
          </p:nvSpPr>
          <p:spPr>
            <a:xfrm>
              <a:off x="63378" y="73200"/>
              <a:ext cx="2193314" cy="539999"/>
            </a:xfrm>
            <a:prstGeom prst="rect">
              <a:avLst/>
            </a:prstGeom>
            <a:solidFill>
              <a:srgbClr val="A2D5AB"/>
            </a:solidFill>
            <a:ln w="9525" cap="flat">
              <a:noFill/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endParaRPr lang="en-US" sz="1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Shape 297"/>
            <p:cNvSpPr/>
            <p:nvPr/>
          </p:nvSpPr>
          <p:spPr>
            <a:xfrm>
              <a:off x="0" y="178312"/>
              <a:ext cx="2180560" cy="353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rPr lang="en-US" sz="1700" b="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IT &amp; HR</a:t>
              </a:r>
            </a:p>
          </p:txBody>
        </p:sp>
        <p:sp>
          <p:nvSpPr>
            <p:cNvPr id="124" name="Shape 299"/>
            <p:cNvSpPr/>
            <p:nvPr/>
          </p:nvSpPr>
          <p:spPr>
            <a:xfrm>
              <a:off x="99938" y="717742"/>
              <a:ext cx="2258577" cy="8309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  <a:defRPr sz="1200"/>
              </a:pPr>
              <a:r>
                <a:rPr lang="en-US" sz="12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Change management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 sz="1200"/>
              </a:pPr>
              <a:r>
                <a:rPr lang="en-US" sz="12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Employee communications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 sz="1200"/>
              </a:pPr>
              <a:r>
                <a:rPr lang="en-US" sz="12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labor laws &amp; regulations</a:t>
              </a:r>
            </a:p>
          </p:txBody>
        </p:sp>
      </p:grpSp>
      <p:sp>
        <p:nvSpPr>
          <p:cNvPr id="125" name="Shape 256"/>
          <p:cNvSpPr/>
          <p:nvPr/>
        </p:nvSpPr>
        <p:spPr>
          <a:xfrm>
            <a:off x="5020952" y="5042233"/>
            <a:ext cx="2193315" cy="540000"/>
          </a:xfrm>
          <a:prstGeom prst="rect">
            <a:avLst/>
          </a:prstGeom>
          <a:solidFill>
            <a:srgbClr val="7CA7AD"/>
          </a:solidFill>
          <a:ln w="19050" cap="flat">
            <a:noFill/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6" name="Shape 257"/>
          <p:cNvSpPr/>
          <p:nvPr/>
        </p:nvSpPr>
        <p:spPr>
          <a:xfrm>
            <a:off x="5028649" y="5120598"/>
            <a:ext cx="2180562" cy="3539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sz="17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 service</a:t>
            </a:r>
          </a:p>
        </p:txBody>
      </p:sp>
      <p:sp>
        <p:nvSpPr>
          <p:cNvPr id="9" name="Left Brace 8"/>
          <p:cNvSpPr/>
          <p:nvPr/>
        </p:nvSpPr>
        <p:spPr>
          <a:xfrm>
            <a:off x="4769830" y="1057124"/>
            <a:ext cx="287361" cy="2129112"/>
          </a:xfrm>
          <a:prstGeom prst="leftBrace">
            <a:avLst>
              <a:gd name="adj1" fmla="val 22492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76" y="1769185"/>
            <a:ext cx="2119753" cy="113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1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46300" y="19409"/>
            <a:ext cx="3899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SIGNATURE MODULES</a:t>
            </a: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78465" y="0"/>
            <a:ext cx="163507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C5151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0" y="6480736"/>
            <a:ext cx="12192002" cy="377264"/>
            <a:chOff x="0" y="6480736"/>
            <a:chExt cx="12192002" cy="377264"/>
          </a:xfrm>
        </p:grpSpPr>
        <p:sp>
          <p:nvSpPr>
            <p:cNvPr id="71" name="Rectangle 70"/>
            <p:cNvSpPr/>
            <p:nvPr/>
          </p:nvSpPr>
          <p:spPr>
            <a:xfrm>
              <a:off x="0" y="6484776"/>
              <a:ext cx="12192000" cy="373224"/>
            </a:xfrm>
            <a:prstGeom prst="rect">
              <a:avLst/>
            </a:prstGeom>
            <a:solidFill>
              <a:srgbClr val="7C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lowchart: Manual Input 14"/>
            <p:cNvSpPr/>
            <p:nvPr/>
          </p:nvSpPr>
          <p:spPr>
            <a:xfrm rot="16200000">
              <a:off x="9592963" y="4258960"/>
              <a:ext cx="377264" cy="4820815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888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88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888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88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24516" y="6518812"/>
              <a:ext cx="597161" cy="321948"/>
            </a:xfrm>
            <a:prstGeom prst="rect">
              <a:avLst/>
            </a:prstGeom>
          </p:spPr>
        </p:pic>
      </p:grpSp>
      <p:grpSp>
        <p:nvGrpSpPr>
          <p:cNvPr id="129" name="Group 128"/>
          <p:cNvGrpSpPr/>
          <p:nvPr/>
        </p:nvGrpSpPr>
        <p:grpSpPr>
          <a:xfrm>
            <a:off x="249375" y="615144"/>
            <a:ext cx="6067096" cy="5652653"/>
            <a:chOff x="6593974" y="3194479"/>
            <a:chExt cx="5229944" cy="2613442"/>
          </a:xfrm>
        </p:grpSpPr>
        <p:sp>
          <p:nvSpPr>
            <p:cNvPr id="130" name="Rounded Rectangle 129"/>
            <p:cNvSpPr/>
            <p:nvPr/>
          </p:nvSpPr>
          <p:spPr>
            <a:xfrm>
              <a:off x="6598279" y="3194479"/>
              <a:ext cx="5225639" cy="2613442"/>
            </a:xfrm>
            <a:prstGeom prst="roundRect">
              <a:avLst>
                <a:gd name="adj" fmla="val 1068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ound Same Side Corner Rectangle 130"/>
            <p:cNvSpPr/>
            <p:nvPr/>
          </p:nvSpPr>
          <p:spPr>
            <a:xfrm>
              <a:off x="6593974" y="3194479"/>
              <a:ext cx="5229944" cy="250879"/>
            </a:xfrm>
            <a:prstGeom prst="round2SameRect">
              <a:avLst>
                <a:gd name="adj1" fmla="val 41635"/>
                <a:gd name="adj2" fmla="val 0"/>
              </a:avLst>
            </a:prstGeom>
            <a:solidFill>
              <a:srgbClr val="A2D5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PROFESSIONAL</a:t>
              </a:r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6500551" y="615144"/>
            <a:ext cx="5529685" cy="5652653"/>
            <a:chOff x="6593974" y="3194479"/>
            <a:chExt cx="5229944" cy="2613442"/>
          </a:xfrm>
        </p:grpSpPr>
        <p:sp>
          <p:nvSpPr>
            <p:cNvPr id="133" name="Rounded Rectangle 132"/>
            <p:cNvSpPr/>
            <p:nvPr/>
          </p:nvSpPr>
          <p:spPr>
            <a:xfrm>
              <a:off x="6598279" y="3194479"/>
              <a:ext cx="5225639" cy="2613442"/>
            </a:xfrm>
            <a:prstGeom prst="roundRect">
              <a:avLst>
                <a:gd name="adj" fmla="val 1068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ound Same Side Corner Rectangle 133"/>
            <p:cNvSpPr/>
            <p:nvPr/>
          </p:nvSpPr>
          <p:spPr>
            <a:xfrm>
              <a:off x="6593974" y="3194479"/>
              <a:ext cx="5229944" cy="250879"/>
            </a:xfrm>
            <a:prstGeom prst="round2SameRect">
              <a:avLst>
                <a:gd name="adj1" fmla="val 41635"/>
                <a:gd name="adj2" fmla="val 0"/>
              </a:avLst>
            </a:prstGeom>
            <a:solidFill>
              <a:srgbClr val="5477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CAMPAIGN</a:t>
              </a:r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35" name="ZoneTexte 10"/>
          <p:cNvSpPr txBox="1"/>
          <p:nvPr/>
        </p:nvSpPr>
        <p:spPr>
          <a:xfrm>
            <a:off x="517779" y="3069768"/>
            <a:ext cx="5748819" cy="1520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 to administration interface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Personalized signatures for configurable user groups (city, country, etc.) 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Mobile/tablet coverage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Delegated, separate signature management (subsidiaries)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Synchronization with multiple databases (AD, Azure AD, csv, etc.)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Multi-signature management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17779" y="1288479"/>
            <a:ext cx="5542199" cy="1987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 to a signature editor to create your signatures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Library of ready-to-use signature templates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logo (150 pixels max.) and/or social media icons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Hyperlinks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Personalized signatures by domain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Simple signature for replies and forwarding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Automated signature implementation and preview</a:t>
            </a:r>
          </a:p>
          <a:p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7" name="ZoneTexte 17"/>
          <p:cNvSpPr txBox="1"/>
          <p:nvPr/>
        </p:nvSpPr>
        <p:spPr>
          <a:xfrm>
            <a:off x="6864074" y="1959976"/>
            <a:ext cx="5015820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171450" indent="-171450">
              <a:spcAft>
                <a:spcPts val="500"/>
              </a:spcAft>
              <a:buFont typeface="Arial" panose="020B0604020202020204" pitchFamily="34" charset="0"/>
              <a:buChar char="•"/>
              <a:defRPr sz="1200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Automatic banner ad insertion</a:t>
            </a:r>
          </a:p>
          <a:p>
            <a:r>
              <a:rPr lang="en-US" dirty="0"/>
              <a:t>Scheduled banners for specific date ranges</a:t>
            </a:r>
          </a:p>
          <a:p>
            <a:r>
              <a:rPr lang="en-US" dirty="0"/>
              <a:t>Differentiated employee and external banners</a:t>
            </a:r>
          </a:p>
          <a:p>
            <a:r>
              <a:rPr lang="en-US" dirty="0"/>
              <a:t>Personalized banners for different user groups</a:t>
            </a:r>
          </a:p>
          <a:p>
            <a:r>
              <a:rPr lang="en-US" dirty="0"/>
              <a:t>Premium widgets (latest tweet, agenda, RSS feed, etc.)</a:t>
            </a:r>
          </a:p>
          <a:p>
            <a:r>
              <a:rPr lang="en-US" dirty="0"/>
              <a:t>No size limit on images</a:t>
            </a:r>
          </a:p>
          <a:p>
            <a:r>
              <a:rPr lang="en-US" dirty="0"/>
              <a:t>Link tracking</a:t>
            </a:r>
          </a:p>
          <a:p>
            <a:r>
              <a:rPr lang="en-US" dirty="0"/>
              <a:t>Analytics (mails sent, number of clicks, who clicked)</a:t>
            </a:r>
          </a:p>
          <a:p>
            <a:r>
              <a:rPr lang="en-US" dirty="0"/>
              <a:t>Click notifications</a:t>
            </a:r>
          </a:p>
          <a:p>
            <a:r>
              <a:rPr lang="en-US" dirty="0"/>
              <a:t>Exportable statistics on who clicked</a:t>
            </a:r>
          </a:p>
        </p:txBody>
      </p:sp>
      <p:sp>
        <p:nvSpPr>
          <p:cNvPr id="138" name="ZoneTexte 13"/>
          <p:cNvSpPr txBox="1"/>
          <p:nvPr/>
        </p:nvSpPr>
        <p:spPr>
          <a:xfrm>
            <a:off x="9744190" y="1412564"/>
            <a:ext cx="1508679" cy="276999"/>
          </a:xfrm>
          <a:prstGeom prst="rect">
            <a:avLst/>
          </a:prstGeom>
          <a:noFill/>
          <a:ln>
            <a:solidFill>
              <a:srgbClr val="EB636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CAMPAIGN</a:t>
            </a:r>
          </a:p>
        </p:txBody>
      </p:sp>
      <p:sp>
        <p:nvSpPr>
          <p:cNvPr id="139" name="ZoneTexte 14"/>
          <p:cNvSpPr txBox="1"/>
          <p:nvPr/>
        </p:nvSpPr>
        <p:spPr>
          <a:xfrm>
            <a:off x="9281981" y="1383544"/>
            <a:ext cx="39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</a:p>
        </p:txBody>
      </p:sp>
      <p:sp>
        <p:nvSpPr>
          <p:cNvPr id="140" name="ZoneTexte 15"/>
          <p:cNvSpPr txBox="1"/>
          <p:nvPr/>
        </p:nvSpPr>
        <p:spPr>
          <a:xfrm>
            <a:off x="7161052" y="1415361"/>
            <a:ext cx="1999997" cy="276999"/>
          </a:xfrm>
          <a:prstGeom prst="rect">
            <a:avLst/>
          </a:prstGeom>
          <a:noFill/>
          <a:ln>
            <a:solidFill>
              <a:srgbClr val="03B7E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PROFESSIONAL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1437" y="4688814"/>
            <a:ext cx="12030240" cy="0"/>
          </a:xfrm>
          <a:prstGeom prst="line">
            <a:avLst/>
          </a:prstGeom>
          <a:ln w="28575">
            <a:solidFill>
              <a:srgbClr val="33333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91437" y="5520087"/>
            <a:ext cx="12030240" cy="0"/>
          </a:xfrm>
          <a:prstGeom prst="line">
            <a:avLst/>
          </a:prstGeom>
          <a:ln w="28575">
            <a:solidFill>
              <a:srgbClr val="33333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" name="ZoneTexte 24"/>
          <p:cNvSpPr txBox="1"/>
          <p:nvPr/>
        </p:nvSpPr>
        <p:spPr>
          <a:xfrm>
            <a:off x="1776704" y="4843748"/>
            <a:ext cx="3005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sz="1400" b="1" dirty="0">
                <a:solidFill>
                  <a:srgbClr val="03B7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Standardize </a:t>
            </a:r>
            <a:r>
              <a:rPr lang="en-US" sz="1400" dirty="0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 signatures with </a:t>
            </a:r>
            <a:r>
              <a:rPr lang="en-US" sz="1400" dirty="0" smtClean="0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advanced </a:t>
            </a:r>
            <a:r>
              <a:rPr lang="en-US" sz="1400" dirty="0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features.</a:t>
            </a:r>
          </a:p>
        </p:txBody>
      </p:sp>
      <p:sp>
        <p:nvSpPr>
          <p:cNvPr id="144" name="ZoneTexte 25"/>
          <p:cNvSpPr txBox="1"/>
          <p:nvPr/>
        </p:nvSpPr>
        <p:spPr>
          <a:xfrm>
            <a:off x="6676105" y="4841934"/>
            <a:ext cx="5208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sz="1400" b="1" dirty="0">
                <a:solidFill>
                  <a:srgbClr val="03B7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Standardize</a:t>
            </a:r>
            <a:r>
              <a:rPr lang="en-US" sz="1400" b="1" dirty="0">
                <a:solidFill>
                  <a:srgbClr val="276F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 signatures and </a:t>
            </a:r>
            <a:r>
              <a:rPr lang="en-US" sz="1400" b="1" dirty="0">
                <a:solidFill>
                  <a:srgbClr val="03B7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extend the reach </a:t>
            </a:r>
            <a:r>
              <a:rPr lang="en-US" sz="1400" dirty="0">
                <a:solidFill>
                  <a:srgbClr val="0F24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employee and external communications campaigns.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1587731" y="5646324"/>
            <a:ext cx="3838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Price :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$1.30 per month/user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7816432" y="5641880"/>
            <a:ext cx="372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Price :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$1.30 per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month/user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11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9" b="30303"/>
          <a:stretch/>
        </p:blipFill>
        <p:spPr>
          <a:xfrm>
            <a:off x="0" y="-524139"/>
            <a:ext cx="12192000" cy="738213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-83128" y="424905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300"/>
              </a:spcBef>
              <a:spcAft>
                <a:spcPts val="36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Learn more: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www.liqui-site.com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517" y="1566661"/>
            <a:ext cx="4433454" cy="237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2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6148</TotalTime>
  <Words>672</Words>
  <Application>Microsoft Office PowerPoint</Application>
  <PresentationFormat>Widescreen</PresentationFormat>
  <Paragraphs>121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Sophie Germain</dc:creator>
  <cp:lastModifiedBy>JeongYoon Lee</cp:lastModifiedBy>
  <cp:revision>222</cp:revision>
  <cp:lastPrinted>2017-04-28T14:10:49Z</cp:lastPrinted>
  <dcterms:created xsi:type="dcterms:W3CDTF">2017-02-20T11:04:17Z</dcterms:created>
  <dcterms:modified xsi:type="dcterms:W3CDTF">2018-02-19T20:36:12Z</dcterms:modified>
</cp:coreProperties>
</file>