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68" r:id="rId2"/>
    <p:sldId id="257" r:id="rId3"/>
    <p:sldId id="269" r:id="rId4"/>
    <p:sldId id="283" r:id="rId5"/>
    <p:sldId id="280" r:id="rId6"/>
    <p:sldId id="273" r:id="rId7"/>
    <p:sldId id="297" r:id="rId8"/>
    <p:sldId id="275" r:id="rId9"/>
    <p:sldId id="276" r:id="rId10"/>
    <p:sldId id="299" r:id="rId11"/>
    <p:sldId id="300"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D25A"/>
    <a:srgbClr val="5C5151"/>
    <a:srgbClr val="3AAEA9"/>
    <a:srgbClr val="567B83"/>
    <a:srgbClr val="A2D5AB"/>
    <a:srgbClr val="E4EEC1"/>
    <a:srgbClr val="036175"/>
    <a:srgbClr val="E5A12A"/>
    <a:srgbClr val="7CA7AD"/>
    <a:srgbClr val="892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37" autoAdjust="0"/>
    <p:restoredTop sz="94660"/>
  </p:normalViewPr>
  <p:slideViewPr>
    <p:cSldViewPr snapToGrid="0">
      <p:cViewPr varScale="1">
        <p:scale>
          <a:sx n="77" d="100"/>
          <a:sy n="77" d="100"/>
        </p:scale>
        <p:origin x="576" y="96"/>
      </p:cViewPr>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4DEB3E-A3D6-4837-BD5B-6753C529B44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F693D173-94E8-45A9-AA93-2DC69C545D7E}">
      <dgm:prSet phldrT="[Text]"/>
      <dgm:spPr>
        <a:solidFill>
          <a:srgbClr val="5C5151"/>
        </a:solidFill>
        <a:ln>
          <a:noFill/>
        </a:ln>
        <a:effectLst/>
      </dgm:spPr>
      <dgm:t>
        <a:bodyPr/>
        <a:lstStyle/>
        <a:p>
          <a:endParaRPr lang="en-US" dirty="0"/>
        </a:p>
      </dgm:t>
    </dgm:pt>
    <dgm:pt modelId="{7F1D11E6-48DA-4194-8228-67131A6A2421}" type="parTrans" cxnId="{CCE23914-041D-4833-B016-A1D389CB841A}">
      <dgm:prSet/>
      <dgm:spPr/>
      <dgm:t>
        <a:bodyPr/>
        <a:lstStyle/>
        <a:p>
          <a:endParaRPr lang="en-US"/>
        </a:p>
      </dgm:t>
    </dgm:pt>
    <dgm:pt modelId="{9227B877-4A59-4138-9A9C-2B1A338D2310}" type="sibTrans" cxnId="{CCE23914-041D-4833-B016-A1D389CB841A}">
      <dgm:prSet/>
      <dgm:spPr/>
      <dgm:t>
        <a:bodyPr/>
        <a:lstStyle/>
        <a:p>
          <a:endParaRPr lang="en-US"/>
        </a:p>
      </dgm:t>
    </dgm:pt>
    <dgm:pt modelId="{C6D04929-0FD3-4D6E-8F77-DBC0128ECE60}">
      <dgm:prSet phldrT="[Text]"/>
      <dgm:spPr>
        <a:solidFill>
          <a:srgbClr val="567B83"/>
        </a:solidFill>
        <a:ln>
          <a:noFill/>
        </a:ln>
        <a:effectLst/>
      </dgm:spPr>
      <dgm:t>
        <a:bodyPr/>
        <a:lstStyle/>
        <a:p>
          <a:endParaRPr lang="en-US" dirty="0"/>
        </a:p>
      </dgm:t>
    </dgm:pt>
    <dgm:pt modelId="{38C9558D-3896-414B-92F5-9B62591DE3CB}" type="parTrans" cxnId="{6BB28359-E696-4AB6-AF29-C9D017171C71}">
      <dgm:prSet/>
      <dgm:spPr/>
      <dgm:t>
        <a:bodyPr/>
        <a:lstStyle/>
        <a:p>
          <a:endParaRPr lang="en-US"/>
        </a:p>
      </dgm:t>
    </dgm:pt>
    <dgm:pt modelId="{B78B408F-EEA2-41B9-B52E-67094C39D320}" type="sibTrans" cxnId="{6BB28359-E696-4AB6-AF29-C9D017171C71}">
      <dgm:prSet/>
      <dgm:spPr/>
      <dgm:t>
        <a:bodyPr/>
        <a:lstStyle/>
        <a:p>
          <a:endParaRPr lang="en-US"/>
        </a:p>
      </dgm:t>
    </dgm:pt>
    <dgm:pt modelId="{884782D5-5298-4CB3-9DF3-8B5D0358F465}">
      <dgm:prSet phldrT="[Text]"/>
      <dgm:spPr>
        <a:solidFill>
          <a:srgbClr val="A2D5AB"/>
        </a:solidFill>
        <a:ln>
          <a:noFill/>
        </a:ln>
        <a:effectLst/>
      </dgm:spPr>
      <dgm:t>
        <a:bodyPr/>
        <a:lstStyle/>
        <a:p>
          <a:endParaRPr lang="en-US" dirty="0"/>
        </a:p>
      </dgm:t>
    </dgm:pt>
    <dgm:pt modelId="{4C6F39F0-C06E-4E3F-AEAB-C4F836FFEF70}" type="parTrans" cxnId="{9994C2CA-46BF-4565-9BE6-43E0B700D5C0}">
      <dgm:prSet/>
      <dgm:spPr/>
      <dgm:t>
        <a:bodyPr/>
        <a:lstStyle/>
        <a:p>
          <a:endParaRPr lang="en-US"/>
        </a:p>
      </dgm:t>
    </dgm:pt>
    <dgm:pt modelId="{BA1DF02D-A2BB-4F60-911A-12E75E5BF60F}" type="sibTrans" cxnId="{9994C2CA-46BF-4565-9BE6-43E0B700D5C0}">
      <dgm:prSet/>
      <dgm:spPr/>
      <dgm:t>
        <a:bodyPr/>
        <a:lstStyle/>
        <a:p>
          <a:endParaRPr lang="en-US"/>
        </a:p>
      </dgm:t>
    </dgm:pt>
    <dgm:pt modelId="{6764E308-BA2A-4473-AE7E-EE997137AB14}">
      <dgm:prSet phldrT="[Text]"/>
      <dgm:spPr>
        <a:solidFill>
          <a:srgbClr val="E4EEC1"/>
        </a:solidFill>
        <a:ln>
          <a:noFill/>
        </a:ln>
        <a:effectLst/>
      </dgm:spPr>
      <dgm:t>
        <a:bodyPr/>
        <a:lstStyle/>
        <a:p>
          <a:endParaRPr lang="en-US" dirty="0"/>
        </a:p>
      </dgm:t>
    </dgm:pt>
    <dgm:pt modelId="{188F6750-F933-487E-B7B8-73FADBE86AAE}" type="parTrans" cxnId="{3F2F9A65-9789-4BE6-9082-B5E9C7C25D1A}">
      <dgm:prSet/>
      <dgm:spPr/>
      <dgm:t>
        <a:bodyPr/>
        <a:lstStyle/>
        <a:p>
          <a:endParaRPr lang="en-US"/>
        </a:p>
      </dgm:t>
    </dgm:pt>
    <dgm:pt modelId="{D7669F0C-9111-4438-AAFA-51A27F235F33}" type="sibTrans" cxnId="{3F2F9A65-9789-4BE6-9082-B5E9C7C25D1A}">
      <dgm:prSet/>
      <dgm:spPr/>
      <dgm:t>
        <a:bodyPr/>
        <a:lstStyle/>
        <a:p>
          <a:endParaRPr lang="en-US"/>
        </a:p>
      </dgm:t>
    </dgm:pt>
    <dgm:pt modelId="{310FD763-6559-46F7-9A84-E9759BF66758}">
      <dgm:prSet phldrT="[Text]" custT="1"/>
      <dgm:spPr>
        <a:solidFill>
          <a:schemeClr val="bg2">
            <a:alpha val="90000"/>
          </a:schemeClr>
        </a:solidFill>
        <a:ln>
          <a:noFill/>
        </a:ln>
      </dgm:spPr>
      <dgm:t>
        <a:bodyPr anchor="ctr"/>
        <a:lstStyle/>
        <a:p>
          <a:r>
            <a:rPr lang="en-US" sz="1200" dirty="0">
              <a:latin typeface="Open Sans" panose="020B0606030504020204" pitchFamily="34" charset="0"/>
              <a:ea typeface="Open Sans" panose="020B0606030504020204" pitchFamily="34" charset="0"/>
              <a:cs typeface="Open Sans" panose="020B0606030504020204" pitchFamily="34" charset="0"/>
            </a:rPr>
            <a:t>Afterwards, we provide detailed reporting that assesses the performance of the campaign as a whole as well as your return-on-investment</a:t>
          </a:r>
        </a:p>
      </dgm:t>
    </dgm:pt>
    <dgm:pt modelId="{318B7104-B651-43BD-BAFB-DCB58F7AEEF4}" type="parTrans" cxnId="{4032F037-3365-4AD7-A147-523A2EC1771C}">
      <dgm:prSet/>
      <dgm:spPr/>
      <dgm:t>
        <a:bodyPr/>
        <a:lstStyle/>
        <a:p>
          <a:endParaRPr lang="en-US"/>
        </a:p>
      </dgm:t>
    </dgm:pt>
    <dgm:pt modelId="{81D59AAC-8EA0-423C-B1D0-B391EC0D05E5}" type="sibTrans" cxnId="{4032F037-3365-4AD7-A147-523A2EC1771C}">
      <dgm:prSet/>
      <dgm:spPr/>
      <dgm:t>
        <a:bodyPr/>
        <a:lstStyle/>
        <a:p>
          <a:endParaRPr lang="en-US"/>
        </a:p>
      </dgm:t>
    </dgm:pt>
    <dgm:pt modelId="{5BF654DB-1C17-44A1-8DC6-04B58528182A}">
      <dgm:prSet phldrT="[Text]" custT="1"/>
      <dgm:spPr>
        <a:solidFill>
          <a:schemeClr val="bg2">
            <a:alpha val="90000"/>
          </a:schemeClr>
        </a:solidFill>
        <a:ln>
          <a:noFill/>
        </a:ln>
      </dgm:spPr>
      <dgm:t>
        <a:bodyPr anchor="ct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Negative keywords we want to avoid</a:t>
          </a:r>
        </a:p>
      </dgm:t>
    </dgm:pt>
    <dgm:pt modelId="{78197296-51E1-49E9-80D2-CB846FFDB116}" type="parTrans" cxnId="{A7ABE6F7-4C40-48CE-8F0A-026C403BE97D}">
      <dgm:prSet/>
      <dgm:spPr/>
      <dgm:t>
        <a:bodyPr/>
        <a:lstStyle/>
        <a:p>
          <a:endParaRPr lang="en-US"/>
        </a:p>
      </dgm:t>
    </dgm:pt>
    <dgm:pt modelId="{9BEB5246-A4EB-40AE-9C8F-8CC5ECAA91A8}" type="sibTrans" cxnId="{A7ABE6F7-4C40-48CE-8F0A-026C403BE97D}">
      <dgm:prSet/>
      <dgm:spPr/>
      <dgm:t>
        <a:bodyPr/>
        <a:lstStyle/>
        <a:p>
          <a:endParaRPr lang="en-US"/>
        </a:p>
      </dgm:t>
    </dgm:pt>
    <dgm:pt modelId="{E079D690-8310-495A-8ABD-4CD742498EA8}">
      <dgm:prSet phldrT="[Text]" custT="1"/>
      <dgm:spPr>
        <a:solidFill>
          <a:schemeClr val="bg2">
            <a:alpha val="90000"/>
          </a:schemeClr>
        </a:solidFill>
        <a:ln>
          <a:noFill/>
        </a:ln>
      </dgm:spPr>
      <dgm:t>
        <a:bodyPr anchor="ct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The copy and creative</a:t>
          </a:r>
        </a:p>
      </dgm:t>
    </dgm:pt>
    <dgm:pt modelId="{BA0118A9-13FB-4504-A1EE-374AC37F5CBE}" type="parTrans" cxnId="{A4259394-264E-4A98-A2E4-BB5F8D690F6D}">
      <dgm:prSet/>
      <dgm:spPr/>
      <dgm:t>
        <a:bodyPr/>
        <a:lstStyle/>
        <a:p>
          <a:endParaRPr lang="en-US"/>
        </a:p>
      </dgm:t>
    </dgm:pt>
    <dgm:pt modelId="{65496BEA-11A9-4D75-81C1-DEE6F744195A}" type="sibTrans" cxnId="{A4259394-264E-4A98-A2E4-BB5F8D690F6D}">
      <dgm:prSet/>
      <dgm:spPr/>
      <dgm:t>
        <a:bodyPr/>
        <a:lstStyle/>
        <a:p>
          <a:endParaRPr lang="en-US"/>
        </a:p>
      </dgm:t>
    </dgm:pt>
    <dgm:pt modelId="{29156FE0-1D36-43BD-BBA3-C632FA1BA159}">
      <dgm:prSet phldrT="[Text]" custT="1"/>
      <dgm:spPr>
        <a:solidFill>
          <a:schemeClr val="bg2">
            <a:alpha val="90000"/>
          </a:schemeClr>
        </a:solidFill>
        <a:ln>
          <a:noFill/>
        </a:ln>
      </dgm:spPr>
      <dgm:t>
        <a:bodyPr anchor="ct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Competitors (what is there ad spend? What do there ads look like?)</a:t>
          </a:r>
        </a:p>
      </dgm:t>
    </dgm:pt>
    <dgm:pt modelId="{8B5441D1-245E-406D-A99D-1B3ED51093BB}" type="parTrans" cxnId="{FFFC98B1-7B84-467D-884F-36C63A4B5D75}">
      <dgm:prSet/>
      <dgm:spPr/>
      <dgm:t>
        <a:bodyPr/>
        <a:lstStyle/>
        <a:p>
          <a:endParaRPr lang="en-US"/>
        </a:p>
      </dgm:t>
    </dgm:pt>
    <dgm:pt modelId="{BF2D75C9-AF4C-4082-807B-3B604C3E206C}" type="sibTrans" cxnId="{FFFC98B1-7B84-467D-884F-36C63A4B5D75}">
      <dgm:prSet/>
      <dgm:spPr/>
      <dgm:t>
        <a:bodyPr/>
        <a:lstStyle/>
        <a:p>
          <a:endParaRPr lang="en-US"/>
        </a:p>
      </dgm:t>
    </dgm:pt>
    <dgm:pt modelId="{6504D730-4CA2-477B-94DC-518C0F86331D}">
      <dgm:prSet phldrT="[Text]" custT="1"/>
      <dgm:spPr>
        <a:solidFill>
          <a:schemeClr val="bg2">
            <a:alpha val="90000"/>
          </a:schemeClr>
        </a:solidFill>
        <a:ln>
          <a:noFill/>
        </a:ln>
      </dgm:spPr>
      <dgm:t>
        <a:bodyPr anchor="ctr"/>
        <a:lstStyle/>
        <a:p>
          <a:r>
            <a:rPr lang="en-US" sz="1200" dirty="0">
              <a:latin typeface="Open Sans" panose="020B0606030504020204" pitchFamily="34" charset="0"/>
              <a:ea typeface="Open Sans" panose="020B0606030504020204" pitchFamily="34" charset="0"/>
              <a:cs typeface="Open Sans" panose="020B0606030504020204" pitchFamily="34" charset="0"/>
            </a:rPr>
            <a:t>Come up with creatives based on your budget</a:t>
          </a:r>
        </a:p>
      </dgm:t>
    </dgm:pt>
    <dgm:pt modelId="{4AC870C0-D940-4EC0-A19C-DD42F78DE700}" type="parTrans" cxnId="{CA800301-3AA8-4329-9F56-324E30533C6D}">
      <dgm:prSet/>
      <dgm:spPr/>
      <dgm:t>
        <a:bodyPr/>
        <a:lstStyle/>
        <a:p>
          <a:endParaRPr lang="en-US"/>
        </a:p>
      </dgm:t>
    </dgm:pt>
    <dgm:pt modelId="{8FDA157D-40AD-48F2-8179-74DCF19B390B}" type="sibTrans" cxnId="{CA800301-3AA8-4329-9F56-324E30533C6D}">
      <dgm:prSet/>
      <dgm:spPr/>
      <dgm:t>
        <a:bodyPr/>
        <a:lstStyle/>
        <a:p>
          <a:endParaRPr lang="en-US"/>
        </a:p>
      </dgm:t>
    </dgm:pt>
    <dgm:pt modelId="{7A9FB282-81A3-406F-A659-CDFA6AE5C362}">
      <dgm:prSet phldrT="[Text]" custT="1"/>
      <dgm:spPr>
        <a:solidFill>
          <a:schemeClr val="bg2">
            <a:alpha val="90000"/>
          </a:schemeClr>
        </a:solidFill>
        <a:ln>
          <a:noFill/>
        </a:ln>
      </dgm:spPr>
      <dgm:t>
        <a:bodyPr anchor="ct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dgm:t>
    </dgm:pt>
    <dgm:pt modelId="{A96DBB86-E5F9-4C93-BA7A-12D965C9ADFB}" type="parTrans" cxnId="{C1E214DF-3D3B-473E-8D26-2050B75A5A19}">
      <dgm:prSet/>
      <dgm:spPr/>
      <dgm:t>
        <a:bodyPr/>
        <a:lstStyle/>
        <a:p>
          <a:endParaRPr lang="en-US"/>
        </a:p>
      </dgm:t>
    </dgm:pt>
    <dgm:pt modelId="{FB705615-574D-47B3-8BBC-3E181310AC0B}" type="sibTrans" cxnId="{C1E214DF-3D3B-473E-8D26-2050B75A5A19}">
      <dgm:prSet/>
      <dgm:spPr/>
      <dgm:t>
        <a:bodyPr/>
        <a:lstStyle/>
        <a:p>
          <a:endParaRPr lang="en-US"/>
        </a:p>
      </dgm:t>
    </dgm:pt>
    <dgm:pt modelId="{51635EE7-1931-4E62-8C06-A39291ECC350}">
      <dgm:prSet phldrT="[Text]" custT="1"/>
      <dgm:spPr>
        <a:solidFill>
          <a:schemeClr val="bg2">
            <a:alpha val="90000"/>
          </a:schemeClr>
        </a:solidFill>
        <a:ln>
          <a:noFill/>
        </a:ln>
      </dgm:spPr>
      <dgm:t>
        <a:bodyPr anchor="ctr"/>
        <a:lstStyle/>
        <a:p>
          <a:r>
            <a:rPr lang="en-US" sz="1200" dirty="0">
              <a:latin typeface="Open Sans" panose="020B0606030504020204" pitchFamily="34" charset="0"/>
              <a:ea typeface="Open Sans" panose="020B0606030504020204" pitchFamily="34" charset="0"/>
              <a:cs typeface="Open Sans" panose="020B0606030504020204" pitchFamily="34" charset="0"/>
            </a:rPr>
            <a:t>Help craft the perfect SEM (search engine marketing) and PPC (pay per click) campaign</a:t>
          </a:r>
        </a:p>
      </dgm:t>
    </dgm:pt>
    <dgm:pt modelId="{52EBD58F-70B4-4156-B2D1-1E2755D1417C}" type="parTrans" cxnId="{70FA0372-16FB-4543-BA45-C41C94694CFE}">
      <dgm:prSet/>
      <dgm:spPr/>
      <dgm:t>
        <a:bodyPr/>
        <a:lstStyle/>
        <a:p>
          <a:endParaRPr lang="en-US"/>
        </a:p>
      </dgm:t>
    </dgm:pt>
    <dgm:pt modelId="{A072C7BF-6364-42D4-B6C5-447BC3173D18}" type="sibTrans" cxnId="{70FA0372-16FB-4543-BA45-C41C94694CFE}">
      <dgm:prSet/>
      <dgm:spPr/>
      <dgm:t>
        <a:bodyPr/>
        <a:lstStyle/>
        <a:p>
          <a:endParaRPr lang="en-US"/>
        </a:p>
      </dgm:t>
    </dgm:pt>
    <dgm:pt modelId="{28265165-51A9-4D4F-9F62-9C72C67A1721}">
      <dgm:prSet phldrT="[Text]" custT="1"/>
      <dgm:spPr>
        <a:solidFill>
          <a:schemeClr val="bg2">
            <a:alpha val="90000"/>
          </a:schemeClr>
        </a:solidFill>
        <a:ln>
          <a:noFill/>
        </a:ln>
      </dgm:spPr>
      <dgm:t>
        <a:bodyPr anchor="ct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dgm:t>
    </dgm:pt>
    <dgm:pt modelId="{83A7378D-1061-4E41-8CE4-BD71E432B5F0}" type="parTrans" cxnId="{C94AC1B0-A7BD-4771-A4D9-FD444A157901}">
      <dgm:prSet/>
      <dgm:spPr/>
      <dgm:t>
        <a:bodyPr/>
        <a:lstStyle/>
        <a:p>
          <a:endParaRPr lang="en-US"/>
        </a:p>
      </dgm:t>
    </dgm:pt>
    <dgm:pt modelId="{724CC64A-41EF-4FF6-98DE-5F3E694D9476}" type="sibTrans" cxnId="{C94AC1B0-A7BD-4771-A4D9-FD444A157901}">
      <dgm:prSet/>
      <dgm:spPr/>
      <dgm:t>
        <a:bodyPr/>
        <a:lstStyle/>
        <a:p>
          <a:endParaRPr lang="en-US"/>
        </a:p>
      </dgm:t>
    </dgm:pt>
    <dgm:pt modelId="{4EFFFA7A-AFDB-4C85-BBF9-2068630AC0CA}">
      <dgm:prSet phldrT="[Text]" custT="1"/>
      <dgm:spPr>
        <a:solidFill>
          <a:schemeClr val="bg2">
            <a:alpha val="90000"/>
          </a:schemeClr>
        </a:solidFill>
        <a:ln>
          <a:noFill/>
        </a:ln>
      </dgm:spPr>
      <dgm:t>
        <a:bodyPr anchor="ctr"/>
        <a:lstStyle/>
        <a:p>
          <a:pPr algn="l"/>
          <a:endParaRPr lang="en-US" sz="1200" dirty="0">
            <a:latin typeface="Open Sans" panose="020B0606030504020204" pitchFamily="34" charset="0"/>
            <a:ea typeface="Open Sans" panose="020B0606030504020204" pitchFamily="34" charset="0"/>
            <a:cs typeface="Open Sans" panose="020B0606030504020204" pitchFamily="34" charset="0"/>
          </a:endParaRPr>
        </a:p>
      </dgm:t>
    </dgm:pt>
    <dgm:pt modelId="{E77297F8-2CD8-4D05-A835-33457DB14A0C}" type="parTrans" cxnId="{CF9F1BAA-62D2-41D8-AA30-31C473C4F68E}">
      <dgm:prSet/>
      <dgm:spPr/>
      <dgm:t>
        <a:bodyPr/>
        <a:lstStyle/>
        <a:p>
          <a:endParaRPr lang="en-US"/>
        </a:p>
      </dgm:t>
    </dgm:pt>
    <dgm:pt modelId="{91B788DE-626E-48E3-8A9E-6A14D29A6B81}" type="sibTrans" cxnId="{CF9F1BAA-62D2-41D8-AA30-31C473C4F68E}">
      <dgm:prSet/>
      <dgm:spPr/>
      <dgm:t>
        <a:bodyPr/>
        <a:lstStyle/>
        <a:p>
          <a:endParaRPr lang="en-US"/>
        </a:p>
      </dgm:t>
    </dgm:pt>
    <dgm:pt modelId="{3AF32F26-2147-4A3A-A754-A04BDC34E601}">
      <dgm:prSet phldrT="[Text]" custT="1"/>
      <dgm:spPr>
        <a:solidFill>
          <a:schemeClr val="bg2">
            <a:alpha val="90000"/>
          </a:schemeClr>
        </a:solidFill>
        <a:ln>
          <a:noFill/>
        </a:ln>
      </dgm:spPr>
      <dgm:t>
        <a:bodyPr anchor="ctr"/>
        <a:lstStyle/>
        <a:p>
          <a:pPr algn="l"/>
          <a:endParaRPr lang="en-US" sz="1200" dirty="0">
            <a:latin typeface="Open Sans" panose="020B0606030504020204" pitchFamily="34" charset="0"/>
            <a:ea typeface="Open Sans" panose="020B0606030504020204" pitchFamily="34" charset="0"/>
            <a:cs typeface="Open Sans" panose="020B0606030504020204" pitchFamily="34" charset="0"/>
          </a:endParaRPr>
        </a:p>
      </dgm:t>
    </dgm:pt>
    <dgm:pt modelId="{477503BB-F6A4-41D7-A7DF-4490B3C4EC29}" type="parTrans" cxnId="{33EB0970-886D-46C6-863B-5D1689603025}">
      <dgm:prSet/>
      <dgm:spPr/>
      <dgm:t>
        <a:bodyPr/>
        <a:lstStyle/>
        <a:p>
          <a:endParaRPr lang="en-US"/>
        </a:p>
      </dgm:t>
    </dgm:pt>
    <dgm:pt modelId="{C5B2B49E-D534-4ED8-A898-00B8072C470B}" type="sibTrans" cxnId="{33EB0970-886D-46C6-863B-5D1689603025}">
      <dgm:prSet/>
      <dgm:spPr/>
      <dgm:t>
        <a:bodyPr/>
        <a:lstStyle/>
        <a:p>
          <a:endParaRPr lang="en-US"/>
        </a:p>
      </dgm:t>
    </dgm:pt>
    <dgm:pt modelId="{2F2A81AD-9072-439C-A932-D84E58A5102B}">
      <dgm:prSet phldrT="[Text]" custT="1"/>
      <dgm:spPr>
        <a:solidFill>
          <a:schemeClr val="bg2">
            <a:alpha val="90000"/>
          </a:schemeClr>
        </a:solidFill>
        <a:ln>
          <a:noFill/>
        </a:ln>
      </dgm:spPr>
      <dgm:t>
        <a:bodyPr anchor="ctr"/>
        <a:lstStyle/>
        <a:p>
          <a:pPr algn="l"/>
          <a:endParaRPr lang="en-US" sz="1200" dirty="0">
            <a:latin typeface="Open Sans" panose="020B0606030504020204" pitchFamily="34" charset="0"/>
            <a:ea typeface="Open Sans" panose="020B0606030504020204" pitchFamily="34" charset="0"/>
            <a:cs typeface="Open Sans" panose="020B0606030504020204" pitchFamily="34" charset="0"/>
          </a:endParaRPr>
        </a:p>
      </dgm:t>
    </dgm:pt>
    <dgm:pt modelId="{264D0120-5137-4E3D-9BB5-6FAABABF5BA3}" type="parTrans" cxnId="{49790DFC-940F-4FCE-9F27-632F7E38EA2C}">
      <dgm:prSet/>
      <dgm:spPr/>
      <dgm:t>
        <a:bodyPr/>
        <a:lstStyle/>
        <a:p>
          <a:endParaRPr lang="en-US"/>
        </a:p>
      </dgm:t>
    </dgm:pt>
    <dgm:pt modelId="{5FBA89B9-1EEA-4B88-BE87-4990A6BFC4F2}" type="sibTrans" cxnId="{49790DFC-940F-4FCE-9F27-632F7E38EA2C}">
      <dgm:prSet/>
      <dgm:spPr/>
      <dgm:t>
        <a:bodyPr/>
        <a:lstStyle/>
        <a:p>
          <a:endParaRPr lang="en-US"/>
        </a:p>
      </dgm:t>
    </dgm:pt>
    <dgm:pt modelId="{1C86E7C0-9B1E-40AF-8979-E8D72A81CBA7}">
      <dgm:prSet phldrT="[Text]" custT="1"/>
      <dgm:spPr>
        <a:solidFill>
          <a:schemeClr val="bg2">
            <a:alpha val="90000"/>
          </a:schemeClr>
        </a:solidFill>
        <a:ln>
          <a:noFill/>
        </a:ln>
      </dgm:spPr>
      <dgm:t>
        <a:bodyPr anchor="ctr"/>
        <a:lstStyle/>
        <a:p>
          <a:r>
            <a:rPr lang="en-US" sz="1200" dirty="0">
              <a:latin typeface="Open Sans" panose="020B0606030504020204" pitchFamily="34" charset="0"/>
              <a:ea typeface="Open Sans" panose="020B0606030504020204" pitchFamily="34" charset="0"/>
              <a:cs typeface="Open Sans" panose="020B0606030504020204" pitchFamily="34" charset="0"/>
            </a:rPr>
            <a:t>Get the extra boost whether you are looking to climb the organic ranks quicker, or just continue to make impressions and ensure you are found more easily</a:t>
          </a:r>
        </a:p>
      </dgm:t>
    </dgm:pt>
    <dgm:pt modelId="{DA048CB4-4694-494D-B4C0-434D2CB1EA23}" type="parTrans" cxnId="{11E29545-1DD5-489C-A4C4-A3E7A8687DF4}">
      <dgm:prSet/>
      <dgm:spPr/>
      <dgm:t>
        <a:bodyPr/>
        <a:lstStyle/>
        <a:p>
          <a:endParaRPr lang="en-US"/>
        </a:p>
      </dgm:t>
    </dgm:pt>
    <dgm:pt modelId="{BD5032C2-1704-4D09-A3F7-77C7933B24E9}" type="sibTrans" cxnId="{11E29545-1DD5-489C-A4C4-A3E7A8687DF4}">
      <dgm:prSet/>
      <dgm:spPr/>
      <dgm:t>
        <a:bodyPr/>
        <a:lstStyle/>
        <a:p>
          <a:endParaRPr lang="en-US"/>
        </a:p>
      </dgm:t>
    </dgm:pt>
    <dgm:pt modelId="{2563B5DF-9F6A-49C3-8733-43360FC5BEF8}">
      <dgm:prSet phldrT="[Text]" custT="1"/>
      <dgm:spPr>
        <a:solidFill>
          <a:schemeClr val="bg2">
            <a:alpha val="90000"/>
          </a:schemeClr>
        </a:solidFill>
        <a:ln>
          <a:noFill/>
        </a:ln>
      </dgm:spPr>
      <dgm:t>
        <a:bodyPr anchor="ct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dgm:t>
    </dgm:pt>
    <dgm:pt modelId="{7BD0D0EF-5AE3-4CCE-8C74-A6D3FBAE94A8}" type="parTrans" cxnId="{C768F945-22B7-4B48-A6DB-ABDE71293903}">
      <dgm:prSet/>
      <dgm:spPr/>
      <dgm:t>
        <a:bodyPr/>
        <a:lstStyle/>
        <a:p>
          <a:endParaRPr lang="en-US"/>
        </a:p>
      </dgm:t>
    </dgm:pt>
    <dgm:pt modelId="{A10EA4F5-880D-4483-860A-65EE9232D75C}" type="sibTrans" cxnId="{C768F945-22B7-4B48-A6DB-ABDE71293903}">
      <dgm:prSet/>
      <dgm:spPr/>
      <dgm:t>
        <a:bodyPr/>
        <a:lstStyle/>
        <a:p>
          <a:endParaRPr lang="en-US"/>
        </a:p>
      </dgm:t>
    </dgm:pt>
    <dgm:pt modelId="{E9432B14-344F-4277-83A6-C0F9F911C2AC}">
      <dgm:prSet phldrT="[Text]" custT="1"/>
      <dgm:spPr>
        <a:solidFill>
          <a:schemeClr val="bg2">
            <a:alpha val="90000"/>
          </a:schemeClr>
        </a:solidFill>
        <a:ln>
          <a:noFill/>
        </a:ln>
      </dgm:spPr>
      <dgm:t>
        <a:bodyPr anchor="ct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dgm:t>
    </dgm:pt>
    <dgm:pt modelId="{1B4F151C-BEB8-4CAD-90AA-3261DF3AE1E4}" type="parTrans" cxnId="{989D4B60-23A4-4724-83C4-6C97CB87A28D}">
      <dgm:prSet/>
      <dgm:spPr/>
      <dgm:t>
        <a:bodyPr/>
        <a:lstStyle/>
        <a:p>
          <a:endParaRPr lang="en-US"/>
        </a:p>
      </dgm:t>
    </dgm:pt>
    <dgm:pt modelId="{6FCFA9F2-E449-4D14-A110-6FB12ED0C9CF}" type="sibTrans" cxnId="{989D4B60-23A4-4724-83C4-6C97CB87A28D}">
      <dgm:prSet/>
      <dgm:spPr/>
      <dgm:t>
        <a:bodyPr/>
        <a:lstStyle/>
        <a:p>
          <a:endParaRPr lang="en-US"/>
        </a:p>
      </dgm:t>
    </dgm:pt>
    <dgm:pt modelId="{7EE0A72A-7E79-48D4-9FD3-4BE763AD4AFE}">
      <dgm:prSet phldrT="[Text]" custT="1"/>
      <dgm:spPr>
        <a:solidFill>
          <a:schemeClr val="bg2">
            <a:alpha val="90000"/>
          </a:schemeClr>
        </a:solidFill>
        <a:ln>
          <a:noFill/>
        </a:ln>
      </dgm:spPr>
      <dgm:t>
        <a:bodyPr anchor="ct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dgm:t>
    </dgm:pt>
    <dgm:pt modelId="{F0AFE215-680F-4BD1-94CE-C78D23B8793E}" type="parTrans" cxnId="{60C9FA7A-8B3F-4DCE-B72B-1E85B80DE179}">
      <dgm:prSet/>
      <dgm:spPr/>
      <dgm:t>
        <a:bodyPr/>
        <a:lstStyle/>
        <a:p>
          <a:endParaRPr lang="en-US"/>
        </a:p>
      </dgm:t>
    </dgm:pt>
    <dgm:pt modelId="{1354C5AE-35C3-4FF7-B0A8-196D0C1A66EF}" type="sibTrans" cxnId="{60C9FA7A-8B3F-4DCE-B72B-1E85B80DE179}">
      <dgm:prSet/>
      <dgm:spPr/>
      <dgm:t>
        <a:bodyPr/>
        <a:lstStyle/>
        <a:p>
          <a:endParaRPr lang="en-US"/>
        </a:p>
      </dgm:t>
    </dgm:pt>
    <dgm:pt modelId="{13A3728F-DD2D-44F2-A93C-E155B3715F08}">
      <dgm:prSet phldrT="[Text]" custT="1"/>
      <dgm:spPr>
        <a:solidFill>
          <a:schemeClr val="bg2">
            <a:alpha val="90000"/>
          </a:schemeClr>
        </a:solidFill>
        <a:ln>
          <a:noFill/>
        </a:ln>
      </dgm:spPr>
      <dgm:t>
        <a:bodyPr anchor="ct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dgm:t>
    </dgm:pt>
    <dgm:pt modelId="{E4A9FB3D-B463-409A-8DAE-5342B0D012E0}" type="parTrans" cxnId="{86CDC975-5498-4298-8962-3B5FA7CFB844}">
      <dgm:prSet/>
      <dgm:spPr/>
      <dgm:t>
        <a:bodyPr/>
        <a:lstStyle/>
        <a:p>
          <a:endParaRPr lang="en-US"/>
        </a:p>
      </dgm:t>
    </dgm:pt>
    <dgm:pt modelId="{2471679E-B272-422F-910E-AA8C7174907E}" type="sibTrans" cxnId="{86CDC975-5498-4298-8962-3B5FA7CFB844}">
      <dgm:prSet/>
      <dgm:spPr/>
      <dgm:t>
        <a:bodyPr/>
        <a:lstStyle/>
        <a:p>
          <a:endParaRPr lang="en-US"/>
        </a:p>
      </dgm:t>
    </dgm:pt>
    <dgm:pt modelId="{A8C30F30-7778-4F63-914A-CEE009729ECE}" type="pres">
      <dgm:prSet presAssocID="{AA4DEB3E-A3D6-4837-BD5B-6753C529B445}" presName="cycleMatrixDiagram" presStyleCnt="0">
        <dgm:presLayoutVars>
          <dgm:chMax val="1"/>
          <dgm:dir/>
          <dgm:animLvl val="lvl"/>
          <dgm:resizeHandles val="exact"/>
        </dgm:presLayoutVars>
      </dgm:prSet>
      <dgm:spPr/>
      <dgm:t>
        <a:bodyPr/>
        <a:lstStyle/>
        <a:p>
          <a:endParaRPr lang="en-US"/>
        </a:p>
      </dgm:t>
    </dgm:pt>
    <dgm:pt modelId="{BF3747A1-8E9A-43E4-AD6D-787C526F27FA}" type="pres">
      <dgm:prSet presAssocID="{AA4DEB3E-A3D6-4837-BD5B-6753C529B445}" presName="children" presStyleCnt="0"/>
      <dgm:spPr/>
    </dgm:pt>
    <dgm:pt modelId="{E5CBBBD6-B12A-4A9F-BF88-37E463B0F05F}" type="pres">
      <dgm:prSet presAssocID="{AA4DEB3E-A3D6-4837-BD5B-6753C529B445}" presName="child1group" presStyleCnt="0"/>
      <dgm:spPr/>
    </dgm:pt>
    <dgm:pt modelId="{B89AA78C-EE7C-4A3F-8B44-1CE362EB5378}" type="pres">
      <dgm:prSet presAssocID="{AA4DEB3E-A3D6-4837-BD5B-6753C529B445}" presName="child1" presStyleLbl="bgAcc1" presStyleIdx="0" presStyleCnt="4" custScaleX="193146" custScaleY="124429" custLinFactNeighborX="-34022" custLinFactNeighborY="4762"/>
      <dgm:spPr/>
      <dgm:t>
        <a:bodyPr/>
        <a:lstStyle/>
        <a:p>
          <a:endParaRPr lang="en-US"/>
        </a:p>
      </dgm:t>
    </dgm:pt>
    <dgm:pt modelId="{DC7355BB-82BD-4918-B1AA-96A0351B0863}" type="pres">
      <dgm:prSet presAssocID="{AA4DEB3E-A3D6-4837-BD5B-6753C529B445}" presName="child1Text" presStyleLbl="bgAcc1" presStyleIdx="0" presStyleCnt="4">
        <dgm:presLayoutVars>
          <dgm:bulletEnabled val="1"/>
        </dgm:presLayoutVars>
      </dgm:prSet>
      <dgm:spPr/>
      <dgm:t>
        <a:bodyPr/>
        <a:lstStyle/>
        <a:p>
          <a:endParaRPr lang="en-US"/>
        </a:p>
      </dgm:t>
    </dgm:pt>
    <dgm:pt modelId="{4FF0DDE8-B63E-401A-B497-DF6B9093E05F}" type="pres">
      <dgm:prSet presAssocID="{AA4DEB3E-A3D6-4837-BD5B-6753C529B445}" presName="child2group" presStyleCnt="0"/>
      <dgm:spPr/>
    </dgm:pt>
    <dgm:pt modelId="{115DEE29-E878-4CD3-9192-B2D330271F31}" type="pres">
      <dgm:prSet presAssocID="{AA4DEB3E-A3D6-4837-BD5B-6753C529B445}" presName="child2" presStyleLbl="bgAcc1" presStyleIdx="1" presStyleCnt="4" custScaleX="193146" custScaleY="124429" custLinFactNeighborX="33831" custLinFactNeighborY="4595"/>
      <dgm:spPr/>
      <dgm:t>
        <a:bodyPr/>
        <a:lstStyle/>
        <a:p>
          <a:endParaRPr lang="en-US"/>
        </a:p>
      </dgm:t>
    </dgm:pt>
    <dgm:pt modelId="{1C2A645B-16EC-42CE-8EA4-501B8627E856}" type="pres">
      <dgm:prSet presAssocID="{AA4DEB3E-A3D6-4837-BD5B-6753C529B445}" presName="child2Text" presStyleLbl="bgAcc1" presStyleIdx="1" presStyleCnt="4">
        <dgm:presLayoutVars>
          <dgm:bulletEnabled val="1"/>
        </dgm:presLayoutVars>
      </dgm:prSet>
      <dgm:spPr/>
      <dgm:t>
        <a:bodyPr/>
        <a:lstStyle/>
        <a:p>
          <a:endParaRPr lang="en-US"/>
        </a:p>
      </dgm:t>
    </dgm:pt>
    <dgm:pt modelId="{044D89B5-E6FF-45A5-A070-0A7BD8DDA904}" type="pres">
      <dgm:prSet presAssocID="{AA4DEB3E-A3D6-4837-BD5B-6753C529B445}" presName="child3group" presStyleCnt="0"/>
      <dgm:spPr/>
    </dgm:pt>
    <dgm:pt modelId="{1F9B474F-7EE7-4F0A-A7B0-BE884FDD7ED2}" type="pres">
      <dgm:prSet presAssocID="{AA4DEB3E-A3D6-4837-BD5B-6753C529B445}" presName="child3" presStyleLbl="bgAcc1" presStyleIdx="2" presStyleCnt="4" custScaleX="193146" custScaleY="124429" custLinFactNeighborX="33428" custLinFactNeighborY="-4974"/>
      <dgm:spPr/>
      <dgm:t>
        <a:bodyPr/>
        <a:lstStyle/>
        <a:p>
          <a:endParaRPr lang="en-US"/>
        </a:p>
      </dgm:t>
    </dgm:pt>
    <dgm:pt modelId="{9456DDBE-88AF-44A2-AEF6-331B24A0F88D}" type="pres">
      <dgm:prSet presAssocID="{AA4DEB3E-A3D6-4837-BD5B-6753C529B445}" presName="child3Text" presStyleLbl="bgAcc1" presStyleIdx="2" presStyleCnt="4">
        <dgm:presLayoutVars>
          <dgm:bulletEnabled val="1"/>
        </dgm:presLayoutVars>
      </dgm:prSet>
      <dgm:spPr/>
      <dgm:t>
        <a:bodyPr/>
        <a:lstStyle/>
        <a:p>
          <a:endParaRPr lang="en-US"/>
        </a:p>
      </dgm:t>
    </dgm:pt>
    <dgm:pt modelId="{2E0CB3DE-62F0-4DA7-9230-A2E471AADC6C}" type="pres">
      <dgm:prSet presAssocID="{AA4DEB3E-A3D6-4837-BD5B-6753C529B445}" presName="child4group" presStyleCnt="0"/>
      <dgm:spPr/>
    </dgm:pt>
    <dgm:pt modelId="{19C9CB41-8008-480F-9A1D-7B83A0987B8F}" type="pres">
      <dgm:prSet presAssocID="{AA4DEB3E-A3D6-4837-BD5B-6753C529B445}" presName="child4" presStyleLbl="bgAcc1" presStyleIdx="3" presStyleCnt="4" custScaleX="193146" custScaleY="124429" custLinFactNeighborX="-31012" custLinFactNeighborY="-5595"/>
      <dgm:spPr/>
      <dgm:t>
        <a:bodyPr/>
        <a:lstStyle/>
        <a:p>
          <a:endParaRPr lang="en-US"/>
        </a:p>
      </dgm:t>
    </dgm:pt>
    <dgm:pt modelId="{D4BA9837-CB5B-44DE-BE61-DEF608290374}" type="pres">
      <dgm:prSet presAssocID="{AA4DEB3E-A3D6-4837-BD5B-6753C529B445}" presName="child4Text" presStyleLbl="bgAcc1" presStyleIdx="3" presStyleCnt="4">
        <dgm:presLayoutVars>
          <dgm:bulletEnabled val="1"/>
        </dgm:presLayoutVars>
      </dgm:prSet>
      <dgm:spPr/>
      <dgm:t>
        <a:bodyPr/>
        <a:lstStyle/>
        <a:p>
          <a:endParaRPr lang="en-US"/>
        </a:p>
      </dgm:t>
    </dgm:pt>
    <dgm:pt modelId="{37FAAE3E-0581-40CC-9ABE-42AA40580D23}" type="pres">
      <dgm:prSet presAssocID="{AA4DEB3E-A3D6-4837-BD5B-6753C529B445}" presName="childPlaceholder" presStyleCnt="0"/>
      <dgm:spPr/>
    </dgm:pt>
    <dgm:pt modelId="{DB0748AC-3F7C-49DA-B54A-5FB022C1FF97}" type="pres">
      <dgm:prSet presAssocID="{AA4DEB3E-A3D6-4837-BD5B-6753C529B445}" presName="circle" presStyleCnt="0"/>
      <dgm:spPr/>
    </dgm:pt>
    <dgm:pt modelId="{2A35B0FB-5657-4911-9B7B-D68AAECF7064}" type="pres">
      <dgm:prSet presAssocID="{AA4DEB3E-A3D6-4837-BD5B-6753C529B445}" presName="quadrant1" presStyleLbl="node1" presStyleIdx="0" presStyleCnt="4">
        <dgm:presLayoutVars>
          <dgm:chMax val="1"/>
          <dgm:bulletEnabled val="1"/>
        </dgm:presLayoutVars>
      </dgm:prSet>
      <dgm:spPr/>
      <dgm:t>
        <a:bodyPr/>
        <a:lstStyle/>
        <a:p>
          <a:endParaRPr lang="en-US"/>
        </a:p>
      </dgm:t>
    </dgm:pt>
    <dgm:pt modelId="{2BB85EB5-1050-4552-94C1-D8F47499BDC7}" type="pres">
      <dgm:prSet presAssocID="{AA4DEB3E-A3D6-4837-BD5B-6753C529B445}" presName="quadrant2" presStyleLbl="node1" presStyleIdx="1" presStyleCnt="4">
        <dgm:presLayoutVars>
          <dgm:chMax val="1"/>
          <dgm:bulletEnabled val="1"/>
        </dgm:presLayoutVars>
      </dgm:prSet>
      <dgm:spPr/>
      <dgm:t>
        <a:bodyPr/>
        <a:lstStyle/>
        <a:p>
          <a:endParaRPr lang="en-US"/>
        </a:p>
      </dgm:t>
    </dgm:pt>
    <dgm:pt modelId="{855FC06C-BF53-43CC-B2BD-3822E52C763D}" type="pres">
      <dgm:prSet presAssocID="{AA4DEB3E-A3D6-4837-BD5B-6753C529B445}" presName="quadrant3" presStyleLbl="node1" presStyleIdx="2" presStyleCnt="4">
        <dgm:presLayoutVars>
          <dgm:chMax val="1"/>
          <dgm:bulletEnabled val="1"/>
        </dgm:presLayoutVars>
      </dgm:prSet>
      <dgm:spPr/>
      <dgm:t>
        <a:bodyPr/>
        <a:lstStyle/>
        <a:p>
          <a:endParaRPr lang="en-US"/>
        </a:p>
      </dgm:t>
    </dgm:pt>
    <dgm:pt modelId="{47C7FA10-A10A-494F-B343-2F2EA3ED8CAA}" type="pres">
      <dgm:prSet presAssocID="{AA4DEB3E-A3D6-4837-BD5B-6753C529B445}" presName="quadrant4" presStyleLbl="node1" presStyleIdx="3" presStyleCnt="4">
        <dgm:presLayoutVars>
          <dgm:chMax val="1"/>
          <dgm:bulletEnabled val="1"/>
        </dgm:presLayoutVars>
      </dgm:prSet>
      <dgm:spPr/>
      <dgm:t>
        <a:bodyPr/>
        <a:lstStyle/>
        <a:p>
          <a:endParaRPr lang="en-US"/>
        </a:p>
      </dgm:t>
    </dgm:pt>
    <dgm:pt modelId="{EBB928B1-EC0B-4046-8096-B119F8E6168F}" type="pres">
      <dgm:prSet presAssocID="{AA4DEB3E-A3D6-4837-BD5B-6753C529B445}" presName="quadrantPlaceholder" presStyleCnt="0"/>
      <dgm:spPr/>
    </dgm:pt>
    <dgm:pt modelId="{2B874C5B-1E30-42A2-9119-8BB9B66339DF}" type="pres">
      <dgm:prSet presAssocID="{AA4DEB3E-A3D6-4837-BD5B-6753C529B445}" presName="center1" presStyleLbl="fgShp" presStyleIdx="0" presStyleCnt="2" custScaleX="229792" custScaleY="237777"/>
      <dgm:spPr>
        <a:solidFill>
          <a:schemeClr val="bg1"/>
        </a:solidFill>
      </dgm:spPr>
    </dgm:pt>
    <dgm:pt modelId="{9CADFDBC-3BBD-4321-AADF-C091DCF6B85E}" type="pres">
      <dgm:prSet presAssocID="{AA4DEB3E-A3D6-4837-BD5B-6753C529B445}" presName="center2" presStyleLbl="fgShp" presStyleIdx="1" presStyleCnt="2" custScaleX="229792" custScaleY="237777"/>
      <dgm:spPr>
        <a:solidFill>
          <a:schemeClr val="bg1"/>
        </a:solidFill>
      </dgm:spPr>
    </dgm:pt>
  </dgm:ptLst>
  <dgm:cxnLst>
    <dgm:cxn modelId="{7527A4A8-B45D-4E0F-B232-43689CAF64BD}" type="presOf" srcId="{E9432B14-344F-4277-83A6-C0F9F911C2AC}" destId="{1C2A645B-16EC-42CE-8EA4-501B8627E856}" srcOrd="1" destOrd="2" presId="urn:microsoft.com/office/officeart/2005/8/layout/cycle4"/>
    <dgm:cxn modelId="{C94AC1B0-A7BD-4771-A4D9-FD444A157901}" srcId="{884782D5-5298-4CB3-9DF3-8B5D0358F465}" destId="{28265165-51A9-4D4F-9F62-9C72C67A1721}" srcOrd="2" destOrd="0" parTransId="{83A7378D-1061-4E41-8CE4-BD71E432B5F0}" sibTransId="{724CC64A-41EF-4FF6-98DE-5F3E694D9476}"/>
    <dgm:cxn modelId="{EC6E06E9-0FB2-472D-AF8E-C18C25434645}" type="presOf" srcId="{3AF32F26-2147-4A3A-A754-A04BDC34E601}" destId="{B89AA78C-EE7C-4A3F-8B44-1CE362EB5378}" srcOrd="0" destOrd="2" presId="urn:microsoft.com/office/officeart/2005/8/layout/cycle4"/>
    <dgm:cxn modelId="{0C96F000-3CFF-4F6C-9288-3A8CE1186DDD}" type="presOf" srcId="{3AF32F26-2147-4A3A-A754-A04BDC34E601}" destId="{DC7355BB-82BD-4918-B1AA-96A0351B0863}" srcOrd="1" destOrd="2" presId="urn:microsoft.com/office/officeart/2005/8/layout/cycle4"/>
    <dgm:cxn modelId="{496A28C3-52E7-4628-B58A-688EAC70D698}" type="presOf" srcId="{310FD763-6559-46F7-9A84-E9759BF66758}" destId="{19C9CB41-8008-480F-9A1D-7B83A0987B8F}" srcOrd="0" destOrd="0" presId="urn:microsoft.com/office/officeart/2005/8/layout/cycle4"/>
    <dgm:cxn modelId="{C1E214DF-3D3B-473E-8D26-2050B75A5A19}" srcId="{C6D04929-0FD3-4D6E-8F77-DBC0128ECE60}" destId="{7A9FB282-81A3-406F-A659-CDFA6AE5C362}" srcOrd="0" destOrd="0" parTransId="{A96DBB86-E5F9-4C93-BA7A-12D965C9ADFB}" sibTransId="{FB705615-574D-47B3-8BBC-3E181310AC0B}"/>
    <dgm:cxn modelId="{3F2F9A65-9789-4BE6-9082-B5E9C7C25D1A}" srcId="{AA4DEB3E-A3D6-4837-BD5B-6753C529B445}" destId="{6764E308-BA2A-4473-AE7E-EE997137AB14}" srcOrd="3" destOrd="0" parTransId="{188F6750-F933-487E-B7B8-73FADBE86AAE}" sibTransId="{D7669F0C-9111-4438-AAFA-51A27F235F33}"/>
    <dgm:cxn modelId="{989D4B60-23A4-4724-83C4-6C97CB87A28D}" srcId="{C6D04929-0FD3-4D6E-8F77-DBC0128ECE60}" destId="{E9432B14-344F-4277-83A6-C0F9F911C2AC}" srcOrd="2" destOrd="0" parTransId="{1B4F151C-BEB8-4CAD-90AA-3261DF3AE1E4}" sibTransId="{6FCFA9F2-E449-4D14-A110-6FB12ED0C9CF}"/>
    <dgm:cxn modelId="{DEDB3976-9FC5-4712-A6FA-E4CADB57980B}" type="presOf" srcId="{13A3728F-DD2D-44F2-A93C-E155B3715F08}" destId="{1F9B474F-7EE7-4F0A-A7B0-BE884FDD7ED2}" srcOrd="0" destOrd="0" presId="urn:microsoft.com/office/officeart/2005/8/layout/cycle4"/>
    <dgm:cxn modelId="{0696CE6B-1DEA-4656-85E0-B99E0F8D18DE}" type="presOf" srcId="{7EE0A72A-7E79-48D4-9FD3-4BE763AD4AFE}" destId="{1C2A645B-16EC-42CE-8EA4-501B8627E856}" srcOrd="1" destOrd="3" presId="urn:microsoft.com/office/officeart/2005/8/layout/cycle4"/>
    <dgm:cxn modelId="{CCE23914-041D-4833-B016-A1D389CB841A}" srcId="{AA4DEB3E-A3D6-4837-BD5B-6753C529B445}" destId="{F693D173-94E8-45A9-AA93-2DC69C545D7E}" srcOrd="0" destOrd="0" parTransId="{7F1D11E6-48DA-4194-8228-67131A6A2421}" sibTransId="{9227B877-4A59-4138-9A9C-2B1A338D2310}"/>
    <dgm:cxn modelId="{49790DFC-940F-4FCE-9F27-632F7E38EA2C}" srcId="{F693D173-94E8-45A9-AA93-2DC69C545D7E}" destId="{2F2A81AD-9072-439C-A932-D84E58A5102B}" srcOrd="1" destOrd="0" parTransId="{264D0120-5137-4E3D-9BB5-6FAABABF5BA3}" sibTransId="{5FBA89B9-1EEA-4B88-BE87-4990A6BFC4F2}"/>
    <dgm:cxn modelId="{36C79636-C04A-42B4-978A-85C3A0B08C7B}" type="presOf" srcId="{1C86E7C0-9B1E-40AF-8979-E8D72A81CBA7}" destId="{1F9B474F-7EE7-4F0A-A7B0-BE884FDD7ED2}" srcOrd="0" destOrd="1" presId="urn:microsoft.com/office/officeart/2005/8/layout/cycle4"/>
    <dgm:cxn modelId="{827C00AA-333E-4EDF-A94D-28BFE36D1A6D}" type="presOf" srcId="{2F2A81AD-9072-439C-A932-D84E58A5102B}" destId="{B89AA78C-EE7C-4A3F-8B44-1CE362EB5378}" srcOrd="0" destOrd="1" presId="urn:microsoft.com/office/officeart/2005/8/layout/cycle4"/>
    <dgm:cxn modelId="{5A5AE0B2-CA73-46A7-8971-904F2D227DED}" type="presOf" srcId="{13A3728F-DD2D-44F2-A93C-E155B3715F08}" destId="{9456DDBE-88AF-44A2-AEF6-331B24A0F88D}" srcOrd="1" destOrd="0" presId="urn:microsoft.com/office/officeart/2005/8/layout/cycle4"/>
    <dgm:cxn modelId="{4032F037-3365-4AD7-A147-523A2EC1771C}" srcId="{6764E308-BA2A-4473-AE7E-EE997137AB14}" destId="{310FD763-6559-46F7-9A84-E9759BF66758}" srcOrd="0" destOrd="0" parTransId="{318B7104-B651-43BD-BAFB-DCB58F7AEEF4}" sibTransId="{81D59AAC-8EA0-423C-B1D0-B391EC0D05E5}"/>
    <dgm:cxn modelId="{5B1BD1BD-123B-4586-BA1A-B184C0C20EC6}" type="presOf" srcId="{C6D04929-0FD3-4D6E-8F77-DBC0128ECE60}" destId="{2BB85EB5-1050-4552-94C1-D8F47499BDC7}" srcOrd="0" destOrd="0" presId="urn:microsoft.com/office/officeart/2005/8/layout/cycle4"/>
    <dgm:cxn modelId="{A7ABE6F7-4C40-48CE-8F0A-026C403BE97D}" srcId="{F693D173-94E8-45A9-AA93-2DC69C545D7E}" destId="{5BF654DB-1C17-44A1-8DC6-04B58528182A}" srcOrd="4" destOrd="0" parTransId="{78197296-51E1-49E9-80D2-CB846FFDB116}" sibTransId="{9BEB5246-A4EB-40AE-9C8F-8CC5ECAA91A8}"/>
    <dgm:cxn modelId="{089AEF9E-339A-4ED1-83C9-B905BBDCCE30}" type="presOf" srcId="{29156FE0-1D36-43BD-BBA3-C632FA1BA159}" destId="{DC7355BB-82BD-4918-B1AA-96A0351B0863}" srcOrd="1" destOrd="3" presId="urn:microsoft.com/office/officeart/2005/8/layout/cycle4"/>
    <dgm:cxn modelId="{60C9FA7A-8B3F-4DCE-B72B-1E85B80DE179}" srcId="{C6D04929-0FD3-4D6E-8F77-DBC0128ECE60}" destId="{7EE0A72A-7E79-48D4-9FD3-4BE763AD4AFE}" srcOrd="3" destOrd="0" parTransId="{F0AFE215-680F-4BD1-94CE-C78D23B8793E}" sibTransId="{1354C5AE-35C3-4FF7-B0A8-196D0C1A66EF}"/>
    <dgm:cxn modelId="{CA800301-3AA8-4329-9F56-324E30533C6D}" srcId="{C6D04929-0FD3-4D6E-8F77-DBC0128ECE60}" destId="{6504D730-4CA2-477B-94DC-518C0F86331D}" srcOrd="5" destOrd="0" parTransId="{4AC870C0-D940-4EC0-A19C-DD42F78DE700}" sibTransId="{8FDA157D-40AD-48F2-8179-74DCF19B390B}"/>
    <dgm:cxn modelId="{CB123606-D6EB-4A46-9484-007A1FFF155A}" type="presOf" srcId="{51635EE7-1931-4E62-8C06-A39291ECC350}" destId="{1C2A645B-16EC-42CE-8EA4-501B8627E856}" srcOrd="1" destOrd="4" presId="urn:microsoft.com/office/officeart/2005/8/layout/cycle4"/>
    <dgm:cxn modelId="{57AC2683-7D18-43C8-A1A2-EEDA189A9541}" type="presOf" srcId="{4EFFFA7A-AFDB-4C85-BBF9-2068630AC0CA}" destId="{DC7355BB-82BD-4918-B1AA-96A0351B0863}" srcOrd="1" destOrd="0" presId="urn:microsoft.com/office/officeart/2005/8/layout/cycle4"/>
    <dgm:cxn modelId="{A4259394-264E-4A98-A2E4-BB5F8D690F6D}" srcId="{F693D173-94E8-45A9-AA93-2DC69C545D7E}" destId="{E079D690-8310-495A-8ABD-4CD742498EA8}" srcOrd="5" destOrd="0" parTransId="{BA0118A9-13FB-4504-A1EE-374AC37F5CBE}" sibTransId="{65496BEA-11A9-4D75-81C1-DEE6F744195A}"/>
    <dgm:cxn modelId="{CF9F1BAA-62D2-41D8-AA30-31C473C4F68E}" srcId="{F693D173-94E8-45A9-AA93-2DC69C545D7E}" destId="{4EFFFA7A-AFDB-4C85-BBF9-2068630AC0CA}" srcOrd="0" destOrd="0" parTransId="{E77297F8-2CD8-4D05-A835-33457DB14A0C}" sibTransId="{91B788DE-626E-48E3-8A9E-6A14D29A6B81}"/>
    <dgm:cxn modelId="{5BE4F012-E14A-47F9-A735-351866DE0A3F}" type="presOf" srcId="{28265165-51A9-4D4F-9F62-9C72C67A1721}" destId="{9456DDBE-88AF-44A2-AEF6-331B24A0F88D}" srcOrd="1" destOrd="2" presId="urn:microsoft.com/office/officeart/2005/8/layout/cycle4"/>
    <dgm:cxn modelId="{FFFC98B1-7B84-467D-884F-36C63A4B5D75}" srcId="{F693D173-94E8-45A9-AA93-2DC69C545D7E}" destId="{29156FE0-1D36-43BD-BBA3-C632FA1BA159}" srcOrd="3" destOrd="0" parTransId="{8B5441D1-245E-406D-A99D-1B3ED51093BB}" sibTransId="{BF2D75C9-AF4C-4082-807B-3B604C3E206C}"/>
    <dgm:cxn modelId="{9C33BE7C-8955-47F9-B6D6-3C3060B7C9D9}" type="presOf" srcId="{28265165-51A9-4D4F-9F62-9C72C67A1721}" destId="{1F9B474F-7EE7-4F0A-A7B0-BE884FDD7ED2}" srcOrd="0" destOrd="2" presId="urn:microsoft.com/office/officeart/2005/8/layout/cycle4"/>
    <dgm:cxn modelId="{A05683B4-88BE-4E76-A64F-DDA3F77CB7AB}" type="presOf" srcId="{F693D173-94E8-45A9-AA93-2DC69C545D7E}" destId="{2A35B0FB-5657-4911-9B7B-D68AAECF7064}" srcOrd="0" destOrd="0" presId="urn:microsoft.com/office/officeart/2005/8/layout/cycle4"/>
    <dgm:cxn modelId="{86CDC975-5498-4298-8962-3B5FA7CFB844}" srcId="{884782D5-5298-4CB3-9DF3-8B5D0358F465}" destId="{13A3728F-DD2D-44F2-A93C-E155B3715F08}" srcOrd="0" destOrd="0" parTransId="{E4A9FB3D-B463-409A-8DAE-5342B0D012E0}" sibTransId="{2471679E-B272-422F-910E-AA8C7174907E}"/>
    <dgm:cxn modelId="{5B0C8447-8454-42D4-9F17-1A30F3AF5ACD}" type="presOf" srcId="{884782D5-5298-4CB3-9DF3-8B5D0358F465}" destId="{855FC06C-BF53-43CC-B2BD-3822E52C763D}" srcOrd="0" destOrd="0" presId="urn:microsoft.com/office/officeart/2005/8/layout/cycle4"/>
    <dgm:cxn modelId="{37C6FDA9-27D9-43D8-98D3-C3731BD6C0F0}" type="presOf" srcId="{2563B5DF-9F6A-49C3-8733-43360FC5BEF8}" destId="{115DEE29-E878-4CD3-9192-B2D330271F31}" srcOrd="0" destOrd="1" presId="urn:microsoft.com/office/officeart/2005/8/layout/cycle4"/>
    <dgm:cxn modelId="{FB80EE60-691E-4241-B459-37AB87B99B7D}" type="presOf" srcId="{51635EE7-1931-4E62-8C06-A39291ECC350}" destId="{115DEE29-E878-4CD3-9192-B2D330271F31}" srcOrd="0" destOrd="4" presId="urn:microsoft.com/office/officeart/2005/8/layout/cycle4"/>
    <dgm:cxn modelId="{6BB28359-E696-4AB6-AF29-C9D017171C71}" srcId="{AA4DEB3E-A3D6-4837-BD5B-6753C529B445}" destId="{C6D04929-0FD3-4D6E-8F77-DBC0128ECE60}" srcOrd="1" destOrd="0" parTransId="{38C9558D-3896-414B-92F5-9B62591DE3CB}" sibTransId="{B78B408F-EEA2-41B9-B52E-67094C39D320}"/>
    <dgm:cxn modelId="{FE15FC7F-DC34-4501-A838-CEAB860B79F5}" type="presOf" srcId="{E079D690-8310-495A-8ABD-4CD742498EA8}" destId="{DC7355BB-82BD-4918-B1AA-96A0351B0863}" srcOrd="1" destOrd="5" presId="urn:microsoft.com/office/officeart/2005/8/layout/cycle4"/>
    <dgm:cxn modelId="{C768F945-22B7-4B48-A6DB-ABDE71293903}" srcId="{C6D04929-0FD3-4D6E-8F77-DBC0128ECE60}" destId="{2563B5DF-9F6A-49C3-8733-43360FC5BEF8}" srcOrd="1" destOrd="0" parTransId="{7BD0D0EF-5AE3-4CCE-8C74-A6D3FBAE94A8}" sibTransId="{A10EA4F5-880D-4483-860A-65EE9232D75C}"/>
    <dgm:cxn modelId="{33EB0970-886D-46C6-863B-5D1689603025}" srcId="{F693D173-94E8-45A9-AA93-2DC69C545D7E}" destId="{3AF32F26-2147-4A3A-A754-A04BDC34E601}" srcOrd="2" destOrd="0" parTransId="{477503BB-F6A4-41D7-A7DF-4490B3C4EC29}" sibTransId="{C5B2B49E-D534-4ED8-A898-00B8072C470B}"/>
    <dgm:cxn modelId="{70FA0372-16FB-4543-BA45-C41C94694CFE}" srcId="{C6D04929-0FD3-4D6E-8F77-DBC0128ECE60}" destId="{51635EE7-1931-4E62-8C06-A39291ECC350}" srcOrd="4" destOrd="0" parTransId="{52EBD58F-70B4-4156-B2D1-1E2755D1417C}" sibTransId="{A072C7BF-6364-42D4-B6C5-447BC3173D18}"/>
    <dgm:cxn modelId="{2A1EA86B-8AB9-4AEC-9AC1-BD852E482C8F}" type="presOf" srcId="{7A9FB282-81A3-406F-A659-CDFA6AE5C362}" destId="{1C2A645B-16EC-42CE-8EA4-501B8627E856}" srcOrd="1" destOrd="0" presId="urn:microsoft.com/office/officeart/2005/8/layout/cycle4"/>
    <dgm:cxn modelId="{B0A22225-D4F2-4D5E-AE0A-ACB25BB3879C}" type="presOf" srcId="{6764E308-BA2A-4473-AE7E-EE997137AB14}" destId="{47C7FA10-A10A-494F-B343-2F2EA3ED8CAA}" srcOrd="0" destOrd="0" presId="urn:microsoft.com/office/officeart/2005/8/layout/cycle4"/>
    <dgm:cxn modelId="{E504BFB7-B57E-4AF3-BD77-06D14E5FCD94}" type="presOf" srcId="{4EFFFA7A-AFDB-4C85-BBF9-2068630AC0CA}" destId="{B89AA78C-EE7C-4A3F-8B44-1CE362EB5378}" srcOrd="0" destOrd="0" presId="urn:microsoft.com/office/officeart/2005/8/layout/cycle4"/>
    <dgm:cxn modelId="{05A385F9-86A6-4AB2-A68C-8D389C00B18A}" type="presOf" srcId="{7A9FB282-81A3-406F-A659-CDFA6AE5C362}" destId="{115DEE29-E878-4CD3-9192-B2D330271F31}" srcOrd="0" destOrd="0" presId="urn:microsoft.com/office/officeart/2005/8/layout/cycle4"/>
    <dgm:cxn modelId="{1AC8F4E9-7F30-4AFF-84B9-D868751AE55B}" type="presOf" srcId="{2F2A81AD-9072-439C-A932-D84E58A5102B}" destId="{DC7355BB-82BD-4918-B1AA-96A0351B0863}" srcOrd="1" destOrd="1" presId="urn:microsoft.com/office/officeart/2005/8/layout/cycle4"/>
    <dgm:cxn modelId="{9994C2CA-46BF-4565-9BE6-43E0B700D5C0}" srcId="{AA4DEB3E-A3D6-4837-BD5B-6753C529B445}" destId="{884782D5-5298-4CB3-9DF3-8B5D0358F465}" srcOrd="2" destOrd="0" parTransId="{4C6F39F0-C06E-4E3F-AEAB-C4F836FFEF70}" sibTransId="{BA1DF02D-A2BB-4F60-911A-12E75E5BF60F}"/>
    <dgm:cxn modelId="{BB5F1F46-01C4-432F-B3A2-36E9978FFB0D}" type="presOf" srcId="{6504D730-4CA2-477B-94DC-518C0F86331D}" destId="{115DEE29-E878-4CD3-9192-B2D330271F31}" srcOrd="0" destOrd="5" presId="urn:microsoft.com/office/officeart/2005/8/layout/cycle4"/>
    <dgm:cxn modelId="{DC4BC043-D8E3-4AF8-914C-486F8091600F}" type="presOf" srcId="{310FD763-6559-46F7-9A84-E9759BF66758}" destId="{D4BA9837-CB5B-44DE-BE61-DEF608290374}" srcOrd="1" destOrd="0" presId="urn:microsoft.com/office/officeart/2005/8/layout/cycle4"/>
    <dgm:cxn modelId="{85E38046-728A-4FBE-AF22-81619372BDEF}" type="presOf" srcId="{6504D730-4CA2-477B-94DC-518C0F86331D}" destId="{1C2A645B-16EC-42CE-8EA4-501B8627E856}" srcOrd="1" destOrd="5" presId="urn:microsoft.com/office/officeart/2005/8/layout/cycle4"/>
    <dgm:cxn modelId="{7D5B835C-1DAF-434C-A4BD-C60C3F2206C6}" type="presOf" srcId="{5BF654DB-1C17-44A1-8DC6-04B58528182A}" destId="{B89AA78C-EE7C-4A3F-8B44-1CE362EB5378}" srcOrd="0" destOrd="4" presId="urn:microsoft.com/office/officeart/2005/8/layout/cycle4"/>
    <dgm:cxn modelId="{B111D3DA-9CDA-478E-95CA-5A58E58F860E}" type="presOf" srcId="{5BF654DB-1C17-44A1-8DC6-04B58528182A}" destId="{DC7355BB-82BD-4918-B1AA-96A0351B0863}" srcOrd="1" destOrd="4" presId="urn:microsoft.com/office/officeart/2005/8/layout/cycle4"/>
    <dgm:cxn modelId="{FFCA3FE8-0DC6-42E5-83CA-82C5A165603A}" type="presOf" srcId="{1C86E7C0-9B1E-40AF-8979-E8D72A81CBA7}" destId="{9456DDBE-88AF-44A2-AEF6-331B24A0F88D}" srcOrd="1" destOrd="1" presId="urn:microsoft.com/office/officeart/2005/8/layout/cycle4"/>
    <dgm:cxn modelId="{44F6C7F6-C127-44FE-BA50-F54DE6975794}" type="presOf" srcId="{E9432B14-344F-4277-83A6-C0F9F911C2AC}" destId="{115DEE29-E878-4CD3-9192-B2D330271F31}" srcOrd="0" destOrd="2" presId="urn:microsoft.com/office/officeart/2005/8/layout/cycle4"/>
    <dgm:cxn modelId="{572A7341-24AB-435D-9BC3-0D5C5A1A3258}" type="presOf" srcId="{E079D690-8310-495A-8ABD-4CD742498EA8}" destId="{B89AA78C-EE7C-4A3F-8B44-1CE362EB5378}" srcOrd="0" destOrd="5" presId="urn:microsoft.com/office/officeart/2005/8/layout/cycle4"/>
    <dgm:cxn modelId="{B6299473-798D-47B3-99E4-B0FC1A594250}" type="presOf" srcId="{AA4DEB3E-A3D6-4837-BD5B-6753C529B445}" destId="{A8C30F30-7778-4F63-914A-CEE009729ECE}" srcOrd="0" destOrd="0" presId="urn:microsoft.com/office/officeart/2005/8/layout/cycle4"/>
    <dgm:cxn modelId="{B2688D5B-4580-4B09-896E-0B28592EF1A7}" type="presOf" srcId="{2563B5DF-9F6A-49C3-8733-43360FC5BEF8}" destId="{1C2A645B-16EC-42CE-8EA4-501B8627E856}" srcOrd="1" destOrd="1" presId="urn:microsoft.com/office/officeart/2005/8/layout/cycle4"/>
    <dgm:cxn modelId="{9244607F-81DE-4B1B-B6C6-FD590F8F4A5E}" type="presOf" srcId="{29156FE0-1D36-43BD-BBA3-C632FA1BA159}" destId="{B89AA78C-EE7C-4A3F-8B44-1CE362EB5378}" srcOrd="0" destOrd="3" presId="urn:microsoft.com/office/officeart/2005/8/layout/cycle4"/>
    <dgm:cxn modelId="{11E29545-1DD5-489C-A4C4-A3E7A8687DF4}" srcId="{884782D5-5298-4CB3-9DF3-8B5D0358F465}" destId="{1C86E7C0-9B1E-40AF-8979-E8D72A81CBA7}" srcOrd="1" destOrd="0" parTransId="{DA048CB4-4694-494D-B4C0-434D2CB1EA23}" sibTransId="{BD5032C2-1704-4D09-A3F7-77C7933B24E9}"/>
    <dgm:cxn modelId="{BD0FD8EA-29F3-46A6-9A9E-13A322EA5E6E}" type="presOf" srcId="{7EE0A72A-7E79-48D4-9FD3-4BE763AD4AFE}" destId="{115DEE29-E878-4CD3-9192-B2D330271F31}" srcOrd="0" destOrd="3" presId="urn:microsoft.com/office/officeart/2005/8/layout/cycle4"/>
    <dgm:cxn modelId="{91561D9C-7956-450F-AF68-010B7F05A597}" type="presParOf" srcId="{A8C30F30-7778-4F63-914A-CEE009729ECE}" destId="{BF3747A1-8E9A-43E4-AD6D-787C526F27FA}" srcOrd="0" destOrd="0" presId="urn:microsoft.com/office/officeart/2005/8/layout/cycle4"/>
    <dgm:cxn modelId="{56FAC204-A4ED-417E-9E0A-782C9F51EEF9}" type="presParOf" srcId="{BF3747A1-8E9A-43E4-AD6D-787C526F27FA}" destId="{E5CBBBD6-B12A-4A9F-BF88-37E463B0F05F}" srcOrd="0" destOrd="0" presId="urn:microsoft.com/office/officeart/2005/8/layout/cycle4"/>
    <dgm:cxn modelId="{EE9B1067-02F9-4C75-A5B3-76521586704E}" type="presParOf" srcId="{E5CBBBD6-B12A-4A9F-BF88-37E463B0F05F}" destId="{B89AA78C-EE7C-4A3F-8B44-1CE362EB5378}" srcOrd="0" destOrd="0" presId="urn:microsoft.com/office/officeart/2005/8/layout/cycle4"/>
    <dgm:cxn modelId="{C6CC36FB-C6CA-4A46-8215-F73428B48E58}" type="presParOf" srcId="{E5CBBBD6-B12A-4A9F-BF88-37E463B0F05F}" destId="{DC7355BB-82BD-4918-B1AA-96A0351B0863}" srcOrd="1" destOrd="0" presId="urn:microsoft.com/office/officeart/2005/8/layout/cycle4"/>
    <dgm:cxn modelId="{094707B4-27A1-4CC4-B199-28E290392923}" type="presParOf" srcId="{BF3747A1-8E9A-43E4-AD6D-787C526F27FA}" destId="{4FF0DDE8-B63E-401A-B497-DF6B9093E05F}" srcOrd="1" destOrd="0" presId="urn:microsoft.com/office/officeart/2005/8/layout/cycle4"/>
    <dgm:cxn modelId="{6A513D6F-70B5-41F1-AF10-433AFE2B4EE4}" type="presParOf" srcId="{4FF0DDE8-B63E-401A-B497-DF6B9093E05F}" destId="{115DEE29-E878-4CD3-9192-B2D330271F31}" srcOrd="0" destOrd="0" presId="urn:microsoft.com/office/officeart/2005/8/layout/cycle4"/>
    <dgm:cxn modelId="{69AA7BA6-FA48-4BC1-A797-653EB39ACFBE}" type="presParOf" srcId="{4FF0DDE8-B63E-401A-B497-DF6B9093E05F}" destId="{1C2A645B-16EC-42CE-8EA4-501B8627E856}" srcOrd="1" destOrd="0" presId="urn:microsoft.com/office/officeart/2005/8/layout/cycle4"/>
    <dgm:cxn modelId="{4C4EB68F-1DBA-4D05-8BC8-E06182A73C35}" type="presParOf" srcId="{BF3747A1-8E9A-43E4-AD6D-787C526F27FA}" destId="{044D89B5-E6FF-45A5-A070-0A7BD8DDA904}" srcOrd="2" destOrd="0" presId="urn:microsoft.com/office/officeart/2005/8/layout/cycle4"/>
    <dgm:cxn modelId="{BA5CDA29-92FB-4380-A5B4-691B46139562}" type="presParOf" srcId="{044D89B5-E6FF-45A5-A070-0A7BD8DDA904}" destId="{1F9B474F-7EE7-4F0A-A7B0-BE884FDD7ED2}" srcOrd="0" destOrd="0" presId="urn:microsoft.com/office/officeart/2005/8/layout/cycle4"/>
    <dgm:cxn modelId="{9C360F0F-B993-439F-8AA7-851C14435610}" type="presParOf" srcId="{044D89B5-E6FF-45A5-A070-0A7BD8DDA904}" destId="{9456DDBE-88AF-44A2-AEF6-331B24A0F88D}" srcOrd="1" destOrd="0" presId="urn:microsoft.com/office/officeart/2005/8/layout/cycle4"/>
    <dgm:cxn modelId="{F4F7A2CC-26B0-4BD1-B8BA-BC245B89FD27}" type="presParOf" srcId="{BF3747A1-8E9A-43E4-AD6D-787C526F27FA}" destId="{2E0CB3DE-62F0-4DA7-9230-A2E471AADC6C}" srcOrd="3" destOrd="0" presId="urn:microsoft.com/office/officeart/2005/8/layout/cycle4"/>
    <dgm:cxn modelId="{7015D3A1-8C2A-49F9-9A85-CE0DB31BB9E7}" type="presParOf" srcId="{2E0CB3DE-62F0-4DA7-9230-A2E471AADC6C}" destId="{19C9CB41-8008-480F-9A1D-7B83A0987B8F}" srcOrd="0" destOrd="0" presId="urn:microsoft.com/office/officeart/2005/8/layout/cycle4"/>
    <dgm:cxn modelId="{A6842DB1-5EAC-4604-85F3-C30507FC42B2}" type="presParOf" srcId="{2E0CB3DE-62F0-4DA7-9230-A2E471AADC6C}" destId="{D4BA9837-CB5B-44DE-BE61-DEF608290374}" srcOrd="1" destOrd="0" presId="urn:microsoft.com/office/officeart/2005/8/layout/cycle4"/>
    <dgm:cxn modelId="{918C8E29-D1CF-41DF-984F-2C3D1A6C8A09}" type="presParOf" srcId="{BF3747A1-8E9A-43E4-AD6D-787C526F27FA}" destId="{37FAAE3E-0581-40CC-9ABE-42AA40580D23}" srcOrd="4" destOrd="0" presId="urn:microsoft.com/office/officeart/2005/8/layout/cycle4"/>
    <dgm:cxn modelId="{D5EC7662-F7DA-4EFB-BA16-92D6E2E60BBA}" type="presParOf" srcId="{A8C30F30-7778-4F63-914A-CEE009729ECE}" destId="{DB0748AC-3F7C-49DA-B54A-5FB022C1FF97}" srcOrd="1" destOrd="0" presId="urn:microsoft.com/office/officeart/2005/8/layout/cycle4"/>
    <dgm:cxn modelId="{F3878C82-6AB6-4A05-8B2F-0A80816C82BB}" type="presParOf" srcId="{DB0748AC-3F7C-49DA-B54A-5FB022C1FF97}" destId="{2A35B0FB-5657-4911-9B7B-D68AAECF7064}" srcOrd="0" destOrd="0" presId="urn:microsoft.com/office/officeart/2005/8/layout/cycle4"/>
    <dgm:cxn modelId="{EC0F21D9-BABD-46D7-A534-B1EA1D82566E}" type="presParOf" srcId="{DB0748AC-3F7C-49DA-B54A-5FB022C1FF97}" destId="{2BB85EB5-1050-4552-94C1-D8F47499BDC7}" srcOrd="1" destOrd="0" presId="urn:microsoft.com/office/officeart/2005/8/layout/cycle4"/>
    <dgm:cxn modelId="{1C20A780-A028-491B-9D17-5CA7274CFB16}" type="presParOf" srcId="{DB0748AC-3F7C-49DA-B54A-5FB022C1FF97}" destId="{855FC06C-BF53-43CC-B2BD-3822E52C763D}" srcOrd="2" destOrd="0" presId="urn:microsoft.com/office/officeart/2005/8/layout/cycle4"/>
    <dgm:cxn modelId="{7DB778F2-5CB3-4AEE-A547-B70B0294A994}" type="presParOf" srcId="{DB0748AC-3F7C-49DA-B54A-5FB022C1FF97}" destId="{47C7FA10-A10A-494F-B343-2F2EA3ED8CAA}" srcOrd="3" destOrd="0" presId="urn:microsoft.com/office/officeart/2005/8/layout/cycle4"/>
    <dgm:cxn modelId="{E7EFB376-B4D4-4173-9F8A-FCCDCDD17018}" type="presParOf" srcId="{DB0748AC-3F7C-49DA-B54A-5FB022C1FF97}" destId="{EBB928B1-EC0B-4046-8096-B119F8E6168F}" srcOrd="4" destOrd="0" presId="urn:microsoft.com/office/officeart/2005/8/layout/cycle4"/>
    <dgm:cxn modelId="{BA30F432-1DA6-4C02-9ADB-8BA394EE40CF}" type="presParOf" srcId="{A8C30F30-7778-4F63-914A-CEE009729ECE}" destId="{2B874C5B-1E30-42A2-9119-8BB9B66339DF}" srcOrd="2" destOrd="0" presId="urn:microsoft.com/office/officeart/2005/8/layout/cycle4"/>
    <dgm:cxn modelId="{B042B2D9-ED65-470E-A399-5F21506A1172}" type="presParOf" srcId="{A8C30F30-7778-4F63-914A-CEE009729ECE}" destId="{9CADFDBC-3BBD-4321-AADF-C091DCF6B85E}"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B474F-7EE7-4F0A-A7B0-BE884FDD7ED2}">
      <dsp:nvSpPr>
        <dsp:cNvPr id="0" name=""/>
        <dsp:cNvSpPr/>
      </dsp:nvSpPr>
      <dsp:spPr>
        <a:xfrm>
          <a:off x="6069907" y="2931033"/>
          <a:ext cx="4474615" cy="1867302"/>
        </a:xfrm>
        <a:prstGeom prst="roundRect">
          <a:avLst>
            <a:gd name="adj" fmla="val 10000"/>
          </a:avLst>
        </a:prstGeom>
        <a:solidFill>
          <a:schemeClr val="bg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r>
            <a:rPr lang="en-US" sz="1200" kern="1200" dirty="0">
              <a:latin typeface="Open Sans" panose="020B0606030504020204" pitchFamily="34" charset="0"/>
              <a:ea typeface="Open Sans" panose="020B0606030504020204" pitchFamily="34" charset="0"/>
              <a:cs typeface="Open Sans" panose="020B0606030504020204" pitchFamily="34" charset="0"/>
            </a:rPr>
            <a:t>Get the extra boost whether you are looking to climb the organic ranks quicker, or just continue to make impressions and ensure you are found more easily</a:t>
          </a:r>
        </a:p>
        <a:p>
          <a:pPr marL="114300" lvl="1" indent="-114300" algn="l" defTabSz="533400">
            <a:lnSpc>
              <a:spcPct val="90000"/>
            </a:lnSpc>
            <a:spcBef>
              <a:spcPct val="0"/>
            </a:spcBef>
            <a:spcAft>
              <a:spcPct val="15000"/>
            </a:spcAft>
            <a:buChar char="••"/>
          </a:pP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453310" y="3438878"/>
        <a:ext cx="3050192" cy="1318438"/>
      </dsp:txXfrm>
    </dsp:sp>
    <dsp:sp modelId="{19C9CB41-8008-480F-9A1D-7B83A0987B8F}">
      <dsp:nvSpPr>
        <dsp:cNvPr id="0" name=""/>
        <dsp:cNvSpPr/>
      </dsp:nvSpPr>
      <dsp:spPr>
        <a:xfrm>
          <a:off x="797144" y="2921714"/>
          <a:ext cx="4474615" cy="1867302"/>
        </a:xfrm>
        <a:prstGeom prst="roundRect">
          <a:avLst>
            <a:gd name="adj" fmla="val 10000"/>
          </a:avLst>
        </a:prstGeom>
        <a:solidFill>
          <a:schemeClr val="bg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Open Sans" panose="020B0606030504020204" pitchFamily="34" charset="0"/>
              <a:ea typeface="Open Sans" panose="020B0606030504020204" pitchFamily="34" charset="0"/>
              <a:cs typeface="Open Sans" panose="020B0606030504020204" pitchFamily="34" charset="0"/>
            </a:rPr>
            <a:t>Afterwards, we provide detailed reporting that assesses the performance of the campaign as a whole as well as your return-on-investment</a:t>
          </a:r>
        </a:p>
      </dsp:txBody>
      <dsp:txXfrm>
        <a:off x="838163" y="3429558"/>
        <a:ext cx="3050192" cy="1318438"/>
      </dsp:txXfrm>
    </dsp:sp>
    <dsp:sp modelId="{115DEE29-E878-4CD3-9192-B2D330271F31}">
      <dsp:nvSpPr>
        <dsp:cNvPr id="0" name=""/>
        <dsp:cNvSpPr/>
      </dsp:nvSpPr>
      <dsp:spPr>
        <a:xfrm>
          <a:off x="6079243" y="-114345"/>
          <a:ext cx="4474615" cy="1867302"/>
        </a:xfrm>
        <a:prstGeom prst="roundRect">
          <a:avLst>
            <a:gd name="adj" fmla="val 10000"/>
          </a:avLst>
        </a:prstGeom>
        <a:solidFill>
          <a:schemeClr val="bg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r>
            <a:rPr lang="en-US" sz="1200" kern="1200" dirty="0">
              <a:latin typeface="Open Sans" panose="020B0606030504020204" pitchFamily="34" charset="0"/>
              <a:ea typeface="Open Sans" panose="020B0606030504020204" pitchFamily="34" charset="0"/>
              <a:cs typeface="Open Sans" panose="020B0606030504020204" pitchFamily="34" charset="0"/>
            </a:rPr>
            <a:t>Help craft the perfect SEM (search engine marketing) and PPC (pay per click) campaign</a:t>
          </a:r>
        </a:p>
        <a:p>
          <a:pPr marL="114300" lvl="1" indent="-114300" algn="l" defTabSz="533400">
            <a:lnSpc>
              <a:spcPct val="90000"/>
            </a:lnSpc>
            <a:spcBef>
              <a:spcPct val="0"/>
            </a:spcBef>
            <a:spcAft>
              <a:spcPct val="15000"/>
            </a:spcAft>
            <a:buChar char="••"/>
          </a:pPr>
          <a:r>
            <a:rPr lang="en-US" sz="1200" kern="1200" dirty="0">
              <a:latin typeface="Open Sans" panose="020B0606030504020204" pitchFamily="34" charset="0"/>
              <a:ea typeface="Open Sans" panose="020B0606030504020204" pitchFamily="34" charset="0"/>
              <a:cs typeface="Open Sans" panose="020B0606030504020204" pitchFamily="34" charset="0"/>
            </a:rPr>
            <a:t>Come up with creatives based on your budget</a:t>
          </a:r>
        </a:p>
      </dsp:txBody>
      <dsp:txXfrm>
        <a:off x="7462647" y="-73326"/>
        <a:ext cx="3050192" cy="1318438"/>
      </dsp:txXfrm>
    </dsp:sp>
    <dsp:sp modelId="{B89AA78C-EE7C-4A3F-8B44-1CE362EB5378}">
      <dsp:nvSpPr>
        <dsp:cNvPr id="0" name=""/>
        <dsp:cNvSpPr/>
      </dsp:nvSpPr>
      <dsp:spPr>
        <a:xfrm>
          <a:off x="727412" y="-111839"/>
          <a:ext cx="4474615" cy="1867302"/>
        </a:xfrm>
        <a:prstGeom prst="roundRect">
          <a:avLst>
            <a:gd name="adj" fmla="val 10000"/>
          </a:avLst>
        </a:prstGeom>
        <a:solidFill>
          <a:schemeClr val="bg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r>
            <a:rPr lang="en-US" sz="1200" kern="1200" dirty="0">
              <a:latin typeface="Open Sans" panose="020B0606030504020204" pitchFamily="34" charset="0"/>
              <a:ea typeface="Open Sans" panose="020B0606030504020204" pitchFamily="34" charset="0"/>
              <a:cs typeface="Open Sans" panose="020B0606030504020204" pitchFamily="34" charset="0"/>
            </a:rPr>
            <a:t>Competitors (what is there ad spend? What do there ads look like?)</a:t>
          </a:r>
        </a:p>
        <a:p>
          <a:pPr marL="114300" lvl="1" indent="-114300" algn="l" defTabSz="533400">
            <a:lnSpc>
              <a:spcPct val="90000"/>
            </a:lnSpc>
            <a:spcBef>
              <a:spcPct val="0"/>
            </a:spcBef>
            <a:spcAft>
              <a:spcPct val="15000"/>
            </a:spcAft>
            <a:buChar char="••"/>
          </a:pPr>
          <a:r>
            <a:rPr lang="en-US" sz="1200" kern="1200" dirty="0">
              <a:latin typeface="Open Sans" panose="020B0606030504020204" pitchFamily="34" charset="0"/>
              <a:ea typeface="Open Sans" panose="020B0606030504020204" pitchFamily="34" charset="0"/>
              <a:cs typeface="Open Sans" panose="020B0606030504020204" pitchFamily="34" charset="0"/>
            </a:rPr>
            <a:t>Negative keywords we want to avoid</a:t>
          </a:r>
        </a:p>
        <a:p>
          <a:pPr marL="114300" lvl="1" indent="-114300" algn="l" defTabSz="533400">
            <a:lnSpc>
              <a:spcPct val="90000"/>
            </a:lnSpc>
            <a:spcBef>
              <a:spcPct val="0"/>
            </a:spcBef>
            <a:spcAft>
              <a:spcPct val="15000"/>
            </a:spcAft>
            <a:buChar char="••"/>
          </a:pPr>
          <a:r>
            <a:rPr lang="en-US" sz="1200" kern="1200" dirty="0">
              <a:latin typeface="Open Sans" panose="020B0606030504020204" pitchFamily="34" charset="0"/>
              <a:ea typeface="Open Sans" panose="020B0606030504020204" pitchFamily="34" charset="0"/>
              <a:cs typeface="Open Sans" panose="020B0606030504020204" pitchFamily="34" charset="0"/>
            </a:rPr>
            <a:t>The copy and creative</a:t>
          </a:r>
        </a:p>
      </dsp:txBody>
      <dsp:txXfrm>
        <a:off x="768431" y="-70820"/>
        <a:ext cx="3050192" cy="1318438"/>
      </dsp:txXfrm>
    </dsp:sp>
    <dsp:sp modelId="{2A35B0FB-5657-4911-9B7B-D68AAECF7064}">
      <dsp:nvSpPr>
        <dsp:cNvPr id="0" name=""/>
        <dsp:cNvSpPr/>
      </dsp:nvSpPr>
      <dsp:spPr>
        <a:xfrm>
          <a:off x="3565320" y="267311"/>
          <a:ext cx="2030630" cy="2030630"/>
        </a:xfrm>
        <a:prstGeom prst="pieWedge">
          <a:avLst/>
        </a:prstGeom>
        <a:solidFill>
          <a:srgbClr val="5C515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endParaRPr lang="en-US" sz="5000" kern="1200" dirty="0"/>
        </a:p>
      </dsp:txBody>
      <dsp:txXfrm>
        <a:off x="4160078" y="862069"/>
        <a:ext cx="1435872" cy="1435872"/>
      </dsp:txXfrm>
    </dsp:sp>
    <dsp:sp modelId="{2BB85EB5-1050-4552-94C1-D8F47499BDC7}">
      <dsp:nvSpPr>
        <dsp:cNvPr id="0" name=""/>
        <dsp:cNvSpPr/>
      </dsp:nvSpPr>
      <dsp:spPr>
        <a:xfrm rot="5400000">
          <a:off x="5689744" y="267311"/>
          <a:ext cx="2030630" cy="2030630"/>
        </a:xfrm>
        <a:prstGeom prst="pieWedge">
          <a:avLst/>
        </a:prstGeom>
        <a:solidFill>
          <a:srgbClr val="567B8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endParaRPr lang="en-US" sz="5000" kern="1200" dirty="0"/>
        </a:p>
      </dsp:txBody>
      <dsp:txXfrm rot="-5400000">
        <a:off x="5689744" y="862069"/>
        <a:ext cx="1435872" cy="1435872"/>
      </dsp:txXfrm>
    </dsp:sp>
    <dsp:sp modelId="{855FC06C-BF53-43CC-B2BD-3822E52C763D}">
      <dsp:nvSpPr>
        <dsp:cNvPr id="0" name=""/>
        <dsp:cNvSpPr/>
      </dsp:nvSpPr>
      <dsp:spPr>
        <a:xfrm rot="10800000">
          <a:off x="5689744" y="2391735"/>
          <a:ext cx="2030630" cy="2030630"/>
        </a:xfrm>
        <a:prstGeom prst="pieWedge">
          <a:avLst/>
        </a:prstGeom>
        <a:solidFill>
          <a:srgbClr val="A2D5A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endParaRPr lang="en-US" sz="5000" kern="1200" dirty="0"/>
        </a:p>
      </dsp:txBody>
      <dsp:txXfrm rot="10800000">
        <a:off x="5689744" y="2391735"/>
        <a:ext cx="1435872" cy="1435872"/>
      </dsp:txXfrm>
    </dsp:sp>
    <dsp:sp modelId="{47C7FA10-A10A-494F-B343-2F2EA3ED8CAA}">
      <dsp:nvSpPr>
        <dsp:cNvPr id="0" name=""/>
        <dsp:cNvSpPr/>
      </dsp:nvSpPr>
      <dsp:spPr>
        <a:xfrm rot="16200000">
          <a:off x="3565320" y="2391735"/>
          <a:ext cx="2030630" cy="2030630"/>
        </a:xfrm>
        <a:prstGeom prst="pieWedge">
          <a:avLst/>
        </a:prstGeom>
        <a:solidFill>
          <a:srgbClr val="E4EEC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endParaRPr lang="en-US" sz="5000" kern="1200" dirty="0"/>
        </a:p>
      </dsp:txBody>
      <dsp:txXfrm rot="5400000">
        <a:off x="4160078" y="2391735"/>
        <a:ext cx="1435872" cy="1435872"/>
      </dsp:txXfrm>
    </dsp:sp>
    <dsp:sp modelId="{2B874C5B-1E30-42A2-9119-8BB9B66339DF}">
      <dsp:nvSpPr>
        <dsp:cNvPr id="0" name=""/>
        <dsp:cNvSpPr/>
      </dsp:nvSpPr>
      <dsp:spPr>
        <a:xfrm>
          <a:off x="4837304" y="1502783"/>
          <a:ext cx="1611087" cy="1449626"/>
        </a:xfrm>
        <a:prstGeom prst="circular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ADFDBC-3BBD-4321-AADF-C091DCF6B85E}">
      <dsp:nvSpPr>
        <dsp:cNvPr id="0" name=""/>
        <dsp:cNvSpPr/>
      </dsp:nvSpPr>
      <dsp:spPr>
        <a:xfrm rot="10800000">
          <a:off x="4837304" y="1737267"/>
          <a:ext cx="1611087" cy="1449626"/>
        </a:xfrm>
        <a:prstGeom prst="circular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DCF301-2DC9-40DF-940B-376B4B7BA105}" type="datetimeFigureOut">
              <a:rPr lang="en-US" smtClean="0"/>
              <a:t>2/9/2018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EF8903-023A-4270-A4EA-B2AB790F4759}" type="slidenum">
              <a:rPr lang="en-US" smtClean="0"/>
              <a:t>‹#›</a:t>
            </a:fld>
            <a:endParaRPr lang="en-US"/>
          </a:p>
        </p:txBody>
      </p:sp>
    </p:spTree>
    <p:extLst>
      <p:ext uri="{BB962C8B-B14F-4D97-AF65-F5344CB8AC3E}">
        <p14:creationId xmlns:p14="http://schemas.microsoft.com/office/powerpoint/2010/main" val="14606965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7D1DB4-2E8D-4D83-A1A2-0CABA3564461}"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3C636-D1D4-4390-AF06-2F2E6F8202C6}" type="slidenum">
              <a:rPr lang="en-US" smtClean="0"/>
              <a:t>‹#›</a:t>
            </a:fld>
            <a:endParaRPr lang="en-US"/>
          </a:p>
        </p:txBody>
      </p:sp>
    </p:spTree>
    <p:extLst>
      <p:ext uri="{BB962C8B-B14F-4D97-AF65-F5344CB8AC3E}">
        <p14:creationId xmlns:p14="http://schemas.microsoft.com/office/powerpoint/2010/main" val="130932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7D1DB4-2E8D-4D83-A1A2-0CABA3564461}"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3C636-D1D4-4390-AF06-2F2E6F8202C6}" type="slidenum">
              <a:rPr lang="en-US" smtClean="0"/>
              <a:t>‹#›</a:t>
            </a:fld>
            <a:endParaRPr lang="en-US"/>
          </a:p>
        </p:txBody>
      </p:sp>
    </p:spTree>
    <p:extLst>
      <p:ext uri="{BB962C8B-B14F-4D97-AF65-F5344CB8AC3E}">
        <p14:creationId xmlns:p14="http://schemas.microsoft.com/office/powerpoint/2010/main" val="207341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7D1DB4-2E8D-4D83-A1A2-0CABA3564461}"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3C636-D1D4-4390-AF06-2F2E6F8202C6}" type="slidenum">
              <a:rPr lang="en-US" smtClean="0"/>
              <a:t>‹#›</a:t>
            </a:fld>
            <a:endParaRPr lang="en-US"/>
          </a:p>
        </p:txBody>
      </p:sp>
    </p:spTree>
    <p:extLst>
      <p:ext uri="{BB962C8B-B14F-4D97-AF65-F5344CB8AC3E}">
        <p14:creationId xmlns:p14="http://schemas.microsoft.com/office/powerpoint/2010/main" val="238020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7D1DB4-2E8D-4D83-A1A2-0CABA3564461}"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3C636-D1D4-4390-AF06-2F2E6F8202C6}" type="slidenum">
              <a:rPr lang="en-US" smtClean="0"/>
              <a:t>‹#›</a:t>
            </a:fld>
            <a:endParaRPr lang="en-US"/>
          </a:p>
        </p:txBody>
      </p:sp>
    </p:spTree>
    <p:extLst>
      <p:ext uri="{BB962C8B-B14F-4D97-AF65-F5344CB8AC3E}">
        <p14:creationId xmlns:p14="http://schemas.microsoft.com/office/powerpoint/2010/main" val="4047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7D1DB4-2E8D-4D83-A1A2-0CABA3564461}"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3C636-D1D4-4390-AF06-2F2E6F8202C6}" type="slidenum">
              <a:rPr lang="en-US" smtClean="0"/>
              <a:t>‹#›</a:t>
            </a:fld>
            <a:endParaRPr lang="en-US"/>
          </a:p>
        </p:txBody>
      </p:sp>
    </p:spTree>
    <p:extLst>
      <p:ext uri="{BB962C8B-B14F-4D97-AF65-F5344CB8AC3E}">
        <p14:creationId xmlns:p14="http://schemas.microsoft.com/office/powerpoint/2010/main" val="255974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7D1DB4-2E8D-4D83-A1A2-0CABA3564461}"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3C636-D1D4-4390-AF06-2F2E6F8202C6}" type="slidenum">
              <a:rPr lang="en-US" smtClean="0"/>
              <a:t>‹#›</a:t>
            </a:fld>
            <a:endParaRPr lang="en-US"/>
          </a:p>
        </p:txBody>
      </p:sp>
    </p:spTree>
    <p:extLst>
      <p:ext uri="{BB962C8B-B14F-4D97-AF65-F5344CB8AC3E}">
        <p14:creationId xmlns:p14="http://schemas.microsoft.com/office/powerpoint/2010/main" val="13953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7D1DB4-2E8D-4D83-A1A2-0CABA3564461}"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3C636-D1D4-4390-AF06-2F2E6F8202C6}" type="slidenum">
              <a:rPr lang="en-US" smtClean="0"/>
              <a:t>‹#›</a:t>
            </a:fld>
            <a:endParaRPr lang="en-US"/>
          </a:p>
        </p:txBody>
      </p:sp>
    </p:spTree>
    <p:extLst>
      <p:ext uri="{BB962C8B-B14F-4D97-AF65-F5344CB8AC3E}">
        <p14:creationId xmlns:p14="http://schemas.microsoft.com/office/powerpoint/2010/main" val="303190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7D1DB4-2E8D-4D83-A1A2-0CABA3564461}"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3C636-D1D4-4390-AF06-2F2E6F8202C6}" type="slidenum">
              <a:rPr lang="en-US" smtClean="0"/>
              <a:t>‹#›</a:t>
            </a:fld>
            <a:endParaRPr lang="en-US"/>
          </a:p>
        </p:txBody>
      </p:sp>
    </p:spTree>
    <p:extLst>
      <p:ext uri="{BB962C8B-B14F-4D97-AF65-F5344CB8AC3E}">
        <p14:creationId xmlns:p14="http://schemas.microsoft.com/office/powerpoint/2010/main" val="36166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D1DB4-2E8D-4D83-A1A2-0CABA3564461}"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3C636-D1D4-4390-AF06-2F2E6F8202C6}" type="slidenum">
              <a:rPr lang="en-US" smtClean="0"/>
              <a:t>‹#›</a:t>
            </a:fld>
            <a:endParaRPr lang="en-US"/>
          </a:p>
        </p:txBody>
      </p:sp>
    </p:spTree>
    <p:extLst>
      <p:ext uri="{BB962C8B-B14F-4D97-AF65-F5344CB8AC3E}">
        <p14:creationId xmlns:p14="http://schemas.microsoft.com/office/powerpoint/2010/main" val="95201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D1DB4-2E8D-4D83-A1A2-0CABA3564461}"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3C636-D1D4-4390-AF06-2F2E6F8202C6}" type="slidenum">
              <a:rPr lang="en-US" smtClean="0"/>
              <a:t>‹#›</a:t>
            </a:fld>
            <a:endParaRPr lang="en-US"/>
          </a:p>
        </p:txBody>
      </p:sp>
    </p:spTree>
    <p:extLst>
      <p:ext uri="{BB962C8B-B14F-4D97-AF65-F5344CB8AC3E}">
        <p14:creationId xmlns:p14="http://schemas.microsoft.com/office/powerpoint/2010/main" val="113912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D1DB4-2E8D-4D83-A1A2-0CABA3564461}"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3C636-D1D4-4390-AF06-2F2E6F8202C6}" type="slidenum">
              <a:rPr lang="en-US" smtClean="0"/>
              <a:t>‹#›</a:t>
            </a:fld>
            <a:endParaRPr lang="en-US"/>
          </a:p>
        </p:txBody>
      </p:sp>
    </p:spTree>
    <p:extLst>
      <p:ext uri="{BB962C8B-B14F-4D97-AF65-F5344CB8AC3E}">
        <p14:creationId xmlns:p14="http://schemas.microsoft.com/office/powerpoint/2010/main" val="21889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D1DB4-2E8D-4D83-A1A2-0CABA3564461}"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3C636-D1D4-4390-AF06-2F2E6F8202C6}" type="slidenum">
              <a:rPr lang="en-US" smtClean="0"/>
              <a:t>‹#›</a:t>
            </a:fld>
            <a:endParaRPr lang="en-US"/>
          </a:p>
        </p:txBody>
      </p:sp>
    </p:spTree>
    <p:extLst>
      <p:ext uri="{BB962C8B-B14F-4D97-AF65-F5344CB8AC3E}">
        <p14:creationId xmlns:p14="http://schemas.microsoft.com/office/powerpoint/2010/main" val="2087858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image" Target="../media/image34.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33.png"/><Relationship Id="rId5" Type="http://schemas.openxmlformats.org/officeDocument/2006/relationships/diagramLayout" Target="../diagrams/layout1.xml"/><Relationship Id="rId10" Type="http://schemas.openxmlformats.org/officeDocument/2006/relationships/image" Target="../media/image32.png"/><Relationship Id="rId4" Type="http://schemas.openxmlformats.org/officeDocument/2006/relationships/diagramData" Target="../diagrams/data1.xml"/><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7040"/>
          </a:xfrm>
          <a:prstGeom prst="rect">
            <a:avLst/>
          </a:prstGeom>
        </p:spPr>
      </p:pic>
      <p:sp>
        <p:nvSpPr>
          <p:cNvPr id="4" name="Rectangle 3"/>
          <p:cNvSpPr/>
          <p:nvPr/>
        </p:nvSpPr>
        <p:spPr>
          <a:xfrm>
            <a:off x="-1" y="0"/>
            <a:ext cx="6848213"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4658686 w 12192000"/>
              <a:gd name="connsiteY2" fmla="*/ 6858000 h 6858000"/>
              <a:gd name="connsiteX3" fmla="*/ 0 w 12192000"/>
              <a:gd name="connsiteY3" fmla="*/ 6858000 h 6858000"/>
              <a:gd name="connsiteX4" fmla="*/ 0 w 12192000"/>
              <a:gd name="connsiteY4" fmla="*/ 0 h 6858000"/>
              <a:gd name="connsiteX0" fmla="*/ 0 w 6848213"/>
              <a:gd name="connsiteY0" fmla="*/ 0 h 6858000"/>
              <a:gd name="connsiteX1" fmla="*/ 6848213 w 6848213"/>
              <a:gd name="connsiteY1" fmla="*/ 0 h 6858000"/>
              <a:gd name="connsiteX2" fmla="*/ 4658686 w 6848213"/>
              <a:gd name="connsiteY2" fmla="*/ 6858000 h 6858000"/>
              <a:gd name="connsiteX3" fmla="*/ 0 w 6848213"/>
              <a:gd name="connsiteY3" fmla="*/ 6858000 h 6858000"/>
              <a:gd name="connsiteX4" fmla="*/ 0 w 68482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8213" h="6858000">
                <a:moveTo>
                  <a:pt x="0" y="0"/>
                </a:moveTo>
                <a:lnTo>
                  <a:pt x="6848213" y="0"/>
                </a:lnTo>
                <a:lnTo>
                  <a:pt x="4658686" y="6858000"/>
                </a:lnTo>
                <a:lnTo>
                  <a:pt x="0" y="6858000"/>
                </a:lnTo>
                <a:lnTo>
                  <a:pt x="0" y="0"/>
                </a:lnTo>
                <a:close/>
              </a:path>
            </a:pathLst>
          </a:custGeom>
          <a:solidFill>
            <a:schemeClr val="tx1">
              <a:lumMod val="85000"/>
              <a:lumOff val="1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5377" y="2419235"/>
            <a:ext cx="5050678" cy="830997"/>
          </a:xfrm>
          <a:prstGeom prst="rect">
            <a:avLst/>
          </a:prstGeom>
          <a:noFill/>
        </p:spPr>
        <p:txBody>
          <a:bodyPr wrap="none" rtlCol="0">
            <a:spAutoFit/>
          </a:bodyPr>
          <a:lstStyle/>
          <a:p>
            <a:pPr algn="ctr"/>
            <a:r>
              <a:rPr lang="en-US" sz="2400" b="1" dirty="0">
                <a:solidFill>
                  <a:srgbClr val="FFFFFF"/>
                </a:solidFill>
                <a:latin typeface="oswald"/>
              </a:rPr>
              <a:t>From Concept to Conversions.</a:t>
            </a:r>
          </a:p>
          <a:p>
            <a:pPr algn="ctr"/>
            <a:r>
              <a:rPr lang="en-US" sz="2400" b="1" dirty="0">
                <a:solidFill>
                  <a:srgbClr val="FFFFFF"/>
                </a:solidFill>
                <a:latin typeface="oswald"/>
              </a:rPr>
              <a:t>We are the SEO and WordPress Experts.</a:t>
            </a:r>
            <a:endParaRPr lang="en-US" sz="2400" b="1" i="0" dirty="0">
              <a:solidFill>
                <a:srgbClr val="FFFFFF"/>
              </a:solidFill>
              <a:effectLst/>
              <a:latin typeface="oswald"/>
            </a:endParaRPr>
          </a:p>
        </p:txBody>
      </p:sp>
      <p:pic>
        <p:nvPicPr>
          <p:cNvPr id="8" name="Picture 7"/>
          <p:cNvPicPr>
            <a:picLocks noChangeAspect="1"/>
          </p:cNvPicPr>
          <p:nvPr/>
        </p:nvPicPr>
        <p:blipFill>
          <a:blip r:embed="rId3"/>
          <a:stretch>
            <a:fillRect/>
          </a:stretch>
        </p:blipFill>
        <p:spPr>
          <a:xfrm>
            <a:off x="694092" y="1265414"/>
            <a:ext cx="1900951" cy="102486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199" y="1416908"/>
            <a:ext cx="2393856" cy="641553"/>
          </a:xfrm>
          <a:prstGeom prst="rect">
            <a:avLst/>
          </a:prstGeom>
        </p:spPr>
      </p:pic>
      <p:cxnSp>
        <p:nvCxnSpPr>
          <p:cNvPr id="11" name="Straight Connector 10"/>
          <p:cNvCxnSpPr/>
          <p:nvPr/>
        </p:nvCxnSpPr>
        <p:spPr>
          <a:xfrm>
            <a:off x="2815511" y="1416908"/>
            <a:ext cx="0" cy="4595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1691" y="5501687"/>
            <a:ext cx="2169376" cy="1200329"/>
          </a:xfrm>
          <a:prstGeom prst="rect">
            <a:avLst/>
          </a:prstGeom>
          <a:noFill/>
        </p:spPr>
        <p:txBody>
          <a:bodyPr wrap="non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701 Grand St</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Hoboken, NJ 07030</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Liqui-site.com</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(845) 353-7771</a:t>
            </a:r>
          </a:p>
        </p:txBody>
      </p:sp>
    </p:spTree>
    <p:extLst>
      <p:ext uri="{BB962C8B-B14F-4D97-AF65-F5344CB8AC3E}">
        <p14:creationId xmlns:p14="http://schemas.microsoft.com/office/powerpoint/2010/main" val="421258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787443" y="-1"/>
            <a:ext cx="7404557" cy="961054"/>
            <a:chOff x="4787443" y="-1"/>
            <a:chExt cx="7404557" cy="961054"/>
          </a:xfrm>
        </p:grpSpPr>
        <p:sp>
          <p:nvSpPr>
            <p:cNvPr id="8" name="Flowchart: Manual Input 7"/>
            <p:cNvSpPr/>
            <p:nvPr/>
          </p:nvSpPr>
          <p:spPr>
            <a:xfrm rot="16200000">
              <a:off x="7416700" y="-2629257"/>
              <a:ext cx="961053" cy="6219568"/>
            </a:xfrm>
            <a:prstGeom prst="flowChartManualInpu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 name="Flowchart: Manual Input 6"/>
            <p:cNvSpPr/>
            <p:nvPr/>
          </p:nvSpPr>
          <p:spPr>
            <a:xfrm rot="16200000">
              <a:off x="8601689" y="-2629258"/>
              <a:ext cx="961053" cy="6219568"/>
            </a:xfrm>
            <a:prstGeom prst="flowChartManualInput">
              <a:avLst/>
            </a:prstGeom>
            <a:gradFill flip="none" rotWithShape="1">
              <a:gsLst>
                <a:gs pos="37000">
                  <a:schemeClr val="tx1">
                    <a:lumMod val="65000"/>
                    <a:lumOff val="35000"/>
                  </a:schemeClr>
                </a:gs>
                <a:gs pos="100000">
                  <a:srgbClr val="7CA7A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6" name="TextBox 15"/>
            <p:cNvSpPr txBox="1"/>
            <p:nvPr/>
          </p:nvSpPr>
          <p:spPr>
            <a:xfrm>
              <a:off x="7283284" y="49661"/>
              <a:ext cx="4908716" cy="769441"/>
            </a:xfrm>
            <a:prstGeom prst="rect">
              <a:avLst/>
            </a:prstGeom>
            <a:noFill/>
          </p:spPr>
          <p:txBody>
            <a:bodyPr wrap="none" rtlCol="0">
              <a:spAutoFit/>
            </a:bodyPr>
            <a:lstStyle/>
            <a:p>
              <a:pPr algn="r"/>
              <a:r>
                <a:rPr lang="en-US" sz="4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Custom Sell Sheet</a:t>
              </a:r>
              <a:endPar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8" name="Group 47"/>
          <p:cNvGrpSpPr/>
          <p:nvPr/>
        </p:nvGrpSpPr>
        <p:grpSpPr>
          <a:xfrm>
            <a:off x="0" y="6480736"/>
            <a:ext cx="12192002" cy="377264"/>
            <a:chOff x="0" y="6480736"/>
            <a:chExt cx="12192002" cy="377264"/>
          </a:xfrm>
        </p:grpSpPr>
        <p:sp>
          <p:nvSpPr>
            <p:cNvPr id="13" name="Rectangle 12"/>
            <p:cNvSpPr/>
            <p:nvPr/>
          </p:nvSpPr>
          <p:spPr>
            <a:xfrm>
              <a:off x="0" y="6484776"/>
              <a:ext cx="12192000" cy="373224"/>
            </a:xfrm>
            <a:prstGeom prst="rec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Flowchart: Manual Input 14"/>
            <p:cNvSpPr/>
            <p:nvPr/>
          </p:nvSpPr>
          <p:spPr>
            <a:xfrm rot="16200000">
              <a:off x="9592963" y="4258960"/>
              <a:ext cx="377264" cy="48208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8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88"/>
                  </a:moveTo>
                  <a:lnTo>
                    <a:pt x="10000" y="0"/>
                  </a:lnTo>
                  <a:lnTo>
                    <a:pt x="10000" y="10000"/>
                  </a:lnTo>
                  <a:lnTo>
                    <a:pt x="0" y="10000"/>
                  </a:lnTo>
                  <a:lnTo>
                    <a:pt x="0" y="88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7" name="Picture 16"/>
            <p:cNvPicPr>
              <a:picLocks noChangeAspect="1"/>
            </p:cNvPicPr>
            <p:nvPr/>
          </p:nvPicPr>
          <p:blipFill>
            <a:blip r:embed="rId2"/>
            <a:stretch>
              <a:fillRect/>
            </a:stretch>
          </p:blipFill>
          <p:spPr>
            <a:xfrm>
              <a:off x="10347649" y="6518812"/>
              <a:ext cx="597161" cy="32194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767" y="6543928"/>
              <a:ext cx="1013868" cy="271716"/>
            </a:xfrm>
            <a:prstGeom prst="rect">
              <a:avLst/>
            </a:prstGeom>
          </p:spPr>
        </p:pic>
        <p:cxnSp>
          <p:nvCxnSpPr>
            <p:cNvPr id="20" name="Straight Connector 19"/>
            <p:cNvCxnSpPr/>
            <p:nvPr/>
          </p:nvCxnSpPr>
          <p:spPr>
            <a:xfrm>
              <a:off x="11007011" y="6543928"/>
              <a:ext cx="0" cy="2717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3" name="Round Diagonal Corner Rectangle 52"/>
          <p:cNvSpPr/>
          <p:nvPr/>
        </p:nvSpPr>
        <p:spPr>
          <a:xfrm rot="5400000">
            <a:off x="322339" y="1311098"/>
            <a:ext cx="4891415" cy="4661453"/>
          </a:xfrm>
          <a:prstGeom prst="round2DiagRect">
            <a:avLst>
              <a:gd name="adj1" fmla="val 0"/>
              <a:gd name="adj2" fmla="val 0"/>
            </a:avLst>
          </a:prstGeom>
          <a:solidFill>
            <a:srgbClr val="A2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2D5AB"/>
              </a:solidFill>
            </a:endParaRPr>
          </a:p>
        </p:txBody>
      </p:sp>
      <p:sp>
        <p:nvSpPr>
          <p:cNvPr id="69" name="Rectangle 68"/>
          <p:cNvSpPr/>
          <p:nvPr/>
        </p:nvSpPr>
        <p:spPr>
          <a:xfrm>
            <a:off x="437321" y="909726"/>
            <a:ext cx="1367682" cy="400110"/>
          </a:xfrm>
          <a:prstGeom prst="rect">
            <a:avLst/>
          </a:prstGeom>
        </p:spPr>
        <p:txBody>
          <a:bodyPr wrap="none">
            <a:spAutoFit/>
          </a:bodyPr>
          <a:lstStyle/>
          <a:p>
            <a:r>
              <a:rPr lang="en-US" sz="2000" b="1" dirty="0">
                <a:solidFill>
                  <a:srgbClr val="A2D5AB"/>
                </a:solidFill>
                <a:latin typeface="Open Sans" panose="020B0606030504020204" pitchFamily="34" charset="0"/>
                <a:ea typeface="Open Sans" panose="020B0606030504020204" pitchFamily="34" charset="0"/>
                <a:cs typeface="Open Sans" panose="020B0606030504020204" pitchFamily="34" charset="0"/>
              </a:rPr>
              <a:t>EXAMPLE</a:t>
            </a:r>
          </a:p>
        </p:txBody>
      </p:sp>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4031" r="3956" b="25881"/>
          <a:stretch/>
        </p:blipFill>
        <p:spPr>
          <a:xfrm>
            <a:off x="609374" y="1339653"/>
            <a:ext cx="4317344" cy="4567648"/>
          </a:xfrm>
          <a:prstGeom prst="rect">
            <a:avLst/>
          </a:prstGeom>
        </p:spPr>
      </p:pic>
      <p:grpSp>
        <p:nvGrpSpPr>
          <p:cNvPr id="33" name="Group 32"/>
          <p:cNvGrpSpPr/>
          <p:nvPr/>
        </p:nvGrpSpPr>
        <p:grpSpPr>
          <a:xfrm>
            <a:off x="5185706" y="1196117"/>
            <a:ext cx="6682981" cy="2070848"/>
            <a:chOff x="6593974" y="3769681"/>
            <a:chExt cx="5238805" cy="2563579"/>
          </a:xfrm>
        </p:grpSpPr>
        <p:sp>
          <p:nvSpPr>
            <p:cNvPr id="35" name="Rounded Rectangle 34"/>
            <p:cNvSpPr/>
            <p:nvPr/>
          </p:nvSpPr>
          <p:spPr>
            <a:xfrm>
              <a:off x="6607140" y="3769681"/>
              <a:ext cx="5225639" cy="2563579"/>
            </a:xfrm>
            <a:prstGeom prst="roundRect">
              <a:avLst>
                <a:gd name="adj" fmla="val 106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p:cNvSpPr/>
            <p:nvPr/>
          </p:nvSpPr>
          <p:spPr>
            <a:xfrm>
              <a:off x="6593974" y="3769682"/>
              <a:ext cx="5229944" cy="575176"/>
            </a:xfrm>
            <a:prstGeom prst="round2SameRect">
              <a:avLst>
                <a:gd name="adj1" fmla="val 41635"/>
                <a:gd name="adj2" fmla="val 0"/>
              </a:avLst>
            </a:prstGeom>
            <a:solidFill>
              <a:srgbClr val="567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BENEFITS</a:t>
              </a:r>
            </a:p>
          </p:txBody>
        </p:sp>
      </p:grpSp>
      <p:sp>
        <p:nvSpPr>
          <p:cNvPr id="37" name="Rectangle 36"/>
          <p:cNvSpPr/>
          <p:nvPr/>
        </p:nvSpPr>
        <p:spPr>
          <a:xfrm>
            <a:off x="5486617" y="1785187"/>
            <a:ext cx="5684966" cy="1200329"/>
          </a:xfrm>
          <a:prstGeom prst="rect">
            <a:avLst/>
          </a:prstGeom>
        </p:spPr>
        <p:txBody>
          <a:bodyPr wrap="square">
            <a:spAutoFit/>
          </a:bodyPr>
          <a:lstStyle/>
          <a:p>
            <a:pPr marL="171450" indent="-1714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 The best way to generate interest and grab attention in your product or service.</a:t>
            </a:r>
          </a:p>
          <a:p>
            <a:pPr marL="171450" indent="-1714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 Well-made sell sheet delivers a perfect pitch every time - It promotes your business without you needing to be physically present.</a:t>
            </a:r>
          </a:p>
        </p:txBody>
      </p: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9556" y="2544936"/>
            <a:ext cx="881159" cy="881159"/>
          </a:xfrm>
          <a:prstGeom prst="rect">
            <a:avLst/>
          </a:prstGeom>
        </p:spPr>
      </p:pic>
      <p:grpSp>
        <p:nvGrpSpPr>
          <p:cNvPr id="27" name="Group 26"/>
          <p:cNvGrpSpPr/>
          <p:nvPr/>
        </p:nvGrpSpPr>
        <p:grpSpPr>
          <a:xfrm>
            <a:off x="5185706" y="3344437"/>
            <a:ext cx="6671677" cy="2743095"/>
            <a:chOff x="6593974" y="3769682"/>
            <a:chExt cx="5229944" cy="3395777"/>
          </a:xfrm>
        </p:grpSpPr>
        <p:sp>
          <p:nvSpPr>
            <p:cNvPr id="30" name="Rounded Rectangle 29"/>
            <p:cNvSpPr/>
            <p:nvPr/>
          </p:nvSpPr>
          <p:spPr>
            <a:xfrm>
              <a:off x="6598279" y="3817123"/>
              <a:ext cx="5225639" cy="3348336"/>
            </a:xfrm>
            <a:prstGeom prst="roundRect">
              <a:avLst>
                <a:gd name="adj" fmla="val 106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Same Side Corner Rectangle 33"/>
            <p:cNvSpPr/>
            <p:nvPr/>
          </p:nvSpPr>
          <p:spPr>
            <a:xfrm>
              <a:off x="6593974" y="3769682"/>
              <a:ext cx="5229944" cy="575176"/>
            </a:xfrm>
            <a:prstGeom prst="round2SameRect">
              <a:avLst>
                <a:gd name="adj1" fmla="val 41635"/>
                <a:gd name="adj2" fmla="val 0"/>
              </a:avLst>
            </a:prstGeom>
            <a:solidFill>
              <a:srgbClr val="3AA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WHAT WE CAN DO</a:t>
              </a:r>
            </a:p>
          </p:txBody>
        </p:sp>
      </p:grpSp>
      <p:sp>
        <p:nvSpPr>
          <p:cNvPr id="38" name="Rectangle 37"/>
          <p:cNvSpPr/>
          <p:nvPr/>
        </p:nvSpPr>
        <p:spPr>
          <a:xfrm>
            <a:off x="5486617" y="3939469"/>
            <a:ext cx="5684966" cy="2031325"/>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Have a well-designed, customized sell sheet only for you, and facilitate your corporate image</a:t>
            </a:r>
          </a:p>
          <a:p>
            <a:pPr marL="285750" indent="-2857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Develop strong concept presentations, which includes visual branding, integrative marketing and effective communication techniques </a:t>
            </a:r>
          </a:p>
          <a:p>
            <a:pPr marL="285750" indent="-2857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Can be formatted in a variety of ways – both online and offline, and are unique to your company’s needs.</a:t>
            </a:r>
          </a:p>
          <a:p>
            <a:pPr marL="171450" indent="-171450">
              <a:lnSpc>
                <a:spcPct val="150000"/>
              </a:lnSpc>
              <a:buFont typeface="Wingdings" panose="05000000000000000000" pitchFamily="2" charset="2"/>
              <a:buChar char="ü"/>
            </a:pPr>
            <a:endPar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64503" y="5114525"/>
            <a:ext cx="856269" cy="856269"/>
          </a:xfrm>
          <a:prstGeom prst="rect">
            <a:avLst/>
          </a:prstGeom>
        </p:spPr>
      </p:pic>
    </p:spTree>
    <p:extLst>
      <p:ext uri="{BB962C8B-B14F-4D97-AF65-F5344CB8AC3E}">
        <p14:creationId xmlns:p14="http://schemas.microsoft.com/office/powerpoint/2010/main" val="2754519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38459" y="1058898"/>
            <a:ext cx="5824726" cy="3364143"/>
            <a:chOff x="7217299" y="1900378"/>
            <a:chExt cx="4523046" cy="3187397"/>
          </a:xfrm>
        </p:grpSpPr>
        <p:grpSp>
          <p:nvGrpSpPr>
            <p:cNvPr id="3" name="Group 2"/>
            <p:cNvGrpSpPr/>
            <p:nvPr/>
          </p:nvGrpSpPr>
          <p:grpSpPr>
            <a:xfrm>
              <a:off x="7217299" y="1900378"/>
              <a:ext cx="4445609" cy="3094110"/>
              <a:chOff x="6420691" y="3287707"/>
              <a:chExt cx="5202719" cy="3830314"/>
            </a:xfrm>
          </p:grpSpPr>
          <p:sp>
            <p:nvSpPr>
              <p:cNvPr id="5" name="Rounded Rectangle 4"/>
              <p:cNvSpPr/>
              <p:nvPr/>
            </p:nvSpPr>
            <p:spPr>
              <a:xfrm>
                <a:off x="6420693" y="3315241"/>
                <a:ext cx="5202717" cy="3802780"/>
              </a:xfrm>
              <a:prstGeom prst="roundRect">
                <a:avLst>
                  <a:gd name="adj" fmla="val 106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6420691" y="3287707"/>
                <a:ext cx="5202718" cy="575176"/>
              </a:xfrm>
              <a:prstGeom prst="round2SameRect">
                <a:avLst>
                  <a:gd name="adj1" fmla="val 41635"/>
                  <a:gd name="adj2" fmla="val 0"/>
                </a:avLst>
              </a:prstGeom>
              <a:solidFill>
                <a:srgbClr val="A2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BENEFITS</a:t>
                </a:r>
              </a:p>
            </p:txBody>
          </p:sp>
        </p:grpSp>
        <p:sp>
          <p:nvSpPr>
            <p:cNvPr id="4" name="Rectangle 3"/>
            <p:cNvSpPr/>
            <p:nvPr/>
          </p:nvSpPr>
          <p:spPr>
            <a:xfrm>
              <a:off x="7420144" y="2375834"/>
              <a:ext cx="4320201" cy="2711941"/>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Targeting ads to a precise location helps you reach audiences of different demographics, interests, and income levels.</a:t>
              </a:r>
            </a:p>
            <a:p>
              <a:pPr marL="285750" indent="-2857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Create brand awareness for your company in places where your customers will be. Not able to attend a trade show, but want to target the attendees? Geo-targeting makes it easy!</a:t>
              </a:r>
            </a:p>
            <a:p>
              <a:pPr marL="285750" indent="-2857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Choose what messaging send different messages to people based on their geographic location.</a:t>
              </a:r>
            </a:p>
            <a:p>
              <a:pPr marL="285750" indent="-2857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Personalize your ad copy by using the names of the cities and towns you’re targeting for higher conversion rate opportunities.</a:t>
              </a:r>
            </a:p>
            <a:p>
              <a:pPr marL="285750" indent="-285750">
                <a:lnSpc>
                  <a:spcPct val="150000"/>
                </a:lnSpc>
                <a:buFont typeface="Wingdings" panose="05000000000000000000" pitchFamily="2" charset="2"/>
                <a:buChar char="ü"/>
              </a:pPr>
              <a:endPar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3540" y="5076037"/>
            <a:ext cx="1792168" cy="1792168"/>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8983"/>
          <a:stretch/>
        </p:blipFill>
        <p:spPr>
          <a:xfrm>
            <a:off x="9147625" y="4445901"/>
            <a:ext cx="2086703" cy="2292654"/>
          </a:xfrm>
          <a:prstGeom prst="rect">
            <a:avLst/>
          </a:prstGeom>
        </p:spPr>
      </p:pic>
      <p:grpSp>
        <p:nvGrpSpPr>
          <p:cNvPr id="9" name="Group 8"/>
          <p:cNvGrpSpPr/>
          <p:nvPr/>
        </p:nvGrpSpPr>
        <p:grpSpPr>
          <a:xfrm>
            <a:off x="502805" y="2844333"/>
            <a:ext cx="4522180" cy="3232271"/>
            <a:chOff x="318568" y="497933"/>
            <a:chExt cx="4522180" cy="3232271"/>
          </a:xfrm>
        </p:grpSpPr>
        <p:grpSp>
          <p:nvGrpSpPr>
            <p:cNvPr id="10" name="Group 9"/>
            <p:cNvGrpSpPr/>
            <p:nvPr/>
          </p:nvGrpSpPr>
          <p:grpSpPr>
            <a:xfrm>
              <a:off x="318568" y="497933"/>
              <a:ext cx="4522180" cy="3232271"/>
              <a:chOff x="6593976" y="3287707"/>
              <a:chExt cx="5292329" cy="3839414"/>
            </a:xfrm>
          </p:grpSpPr>
          <p:sp>
            <p:nvSpPr>
              <p:cNvPr id="12" name="Rounded Rectangle 11"/>
              <p:cNvSpPr/>
              <p:nvPr/>
            </p:nvSpPr>
            <p:spPr>
              <a:xfrm>
                <a:off x="6593976" y="3295891"/>
                <a:ext cx="5292329" cy="3831230"/>
              </a:xfrm>
              <a:prstGeom prst="roundRect">
                <a:avLst>
                  <a:gd name="adj" fmla="val 106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p:cNvSpPr/>
              <p:nvPr/>
            </p:nvSpPr>
            <p:spPr>
              <a:xfrm>
                <a:off x="6593976" y="3287707"/>
                <a:ext cx="5291812" cy="575176"/>
              </a:xfrm>
              <a:prstGeom prst="round2SameRect">
                <a:avLst>
                  <a:gd name="adj1" fmla="val 41635"/>
                  <a:gd name="adj2" fmla="val 0"/>
                </a:avLst>
              </a:prstGeom>
              <a:solidFill>
                <a:srgbClr val="567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WHERE CAN WE TARGET</a:t>
                </a:r>
              </a:p>
            </p:txBody>
          </p:sp>
        </p:grpSp>
        <p:sp>
          <p:nvSpPr>
            <p:cNvPr id="11" name="Rectangle 10"/>
            <p:cNvSpPr/>
            <p:nvPr/>
          </p:nvSpPr>
          <p:spPr>
            <a:xfrm>
              <a:off x="377508" y="1201876"/>
              <a:ext cx="4000009" cy="2031325"/>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States, </a:t>
              </a:r>
              <a:r>
                <a:rPr lang="en-US" sz="1200" dirty="0" smtClean="0">
                  <a:solidFill>
                    <a:srgbClr val="5C5151"/>
                  </a:solidFill>
                  <a:latin typeface="Open Sans" panose="020B0606030504020204" pitchFamily="34" charset="0"/>
                  <a:ea typeface="Open Sans" panose="020B0606030504020204" pitchFamily="34" charset="0"/>
                  <a:cs typeface="Open Sans" panose="020B0606030504020204" pitchFamily="34" charset="0"/>
                </a:rPr>
                <a:t>cities, tourist </a:t>
              </a: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hot spots</a:t>
              </a:r>
            </a:p>
            <a:p>
              <a:pPr marL="285750" indent="-2857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Countries</a:t>
              </a:r>
            </a:p>
            <a:p>
              <a:pPr marL="285750" indent="-2857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Mass transit hubs, </a:t>
              </a:r>
              <a:r>
                <a:rPr lang="en-US" sz="1200" dirty="0" smtClean="0">
                  <a:solidFill>
                    <a:srgbClr val="5C5151"/>
                  </a:solidFill>
                  <a:latin typeface="Open Sans" panose="020B0606030504020204" pitchFamily="34" charset="0"/>
                  <a:ea typeface="Open Sans" panose="020B0606030504020204" pitchFamily="34" charset="0"/>
                  <a:cs typeface="Open Sans" panose="020B0606030504020204" pitchFamily="34" charset="0"/>
                </a:rPr>
                <a:t>shopping</a:t>
              </a:r>
            </a:p>
            <a:p>
              <a:pPr>
                <a:lnSpc>
                  <a:spcPct val="150000"/>
                </a:lnSpc>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 </a:t>
              </a:r>
              <a:r>
                <a:rPr lang="en-US" sz="1200" dirty="0" smtClean="0">
                  <a:solidFill>
                    <a:srgbClr val="5C5151"/>
                  </a:solidFill>
                  <a:latin typeface="Open Sans" panose="020B0606030504020204" pitchFamily="34" charset="0"/>
                  <a:ea typeface="Open Sans" panose="020B0606030504020204" pitchFamily="34" charset="0"/>
                  <a:cs typeface="Open Sans" panose="020B0606030504020204" pitchFamily="34" charset="0"/>
                </a:rPr>
                <a:t>      centers</a:t>
              </a: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 theaters, </a:t>
              </a:r>
              <a:r>
                <a:rPr lang="en-US" sz="1200" dirty="0" smtClean="0">
                  <a:solidFill>
                    <a:srgbClr val="5C5151"/>
                  </a:solidFill>
                  <a:latin typeface="Open Sans" panose="020B0606030504020204" pitchFamily="34" charset="0"/>
                  <a:ea typeface="Open Sans" panose="020B0606030504020204" pitchFamily="34" charset="0"/>
                  <a:cs typeface="Open Sans" panose="020B0606030504020204" pitchFamily="34" charset="0"/>
                </a:rPr>
                <a:t>and</a:t>
              </a:r>
            </a:p>
            <a:p>
              <a:pPr>
                <a:lnSpc>
                  <a:spcPct val="150000"/>
                </a:lnSpc>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 </a:t>
              </a:r>
              <a:r>
                <a:rPr lang="en-US" sz="1200" dirty="0" smtClean="0">
                  <a:solidFill>
                    <a:srgbClr val="5C5151"/>
                  </a:solidFill>
                  <a:latin typeface="Open Sans" panose="020B0606030504020204" pitchFamily="34" charset="0"/>
                  <a:ea typeface="Open Sans" panose="020B0606030504020204" pitchFamily="34" charset="0"/>
                  <a:cs typeface="Open Sans" panose="020B0606030504020204" pitchFamily="34" charset="0"/>
                </a:rPr>
                <a:t>      recreational </a:t>
              </a: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locations</a:t>
              </a:r>
            </a:p>
            <a:p>
              <a:pPr marL="285750" indent="-2857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Trade shows &amp; convention centers, hotels, business spaces and buildings</a:t>
              </a:r>
            </a:p>
          </p:txBody>
        </p:sp>
      </p:grpSp>
      <p:grpSp>
        <p:nvGrpSpPr>
          <p:cNvPr id="14" name="Group 13"/>
          <p:cNvGrpSpPr/>
          <p:nvPr/>
        </p:nvGrpSpPr>
        <p:grpSpPr>
          <a:xfrm>
            <a:off x="4787443" y="-1"/>
            <a:ext cx="7404557" cy="961054"/>
            <a:chOff x="4787443" y="-1"/>
            <a:chExt cx="7404557" cy="961054"/>
          </a:xfrm>
        </p:grpSpPr>
        <p:sp>
          <p:nvSpPr>
            <p:cNvPr id="15" name="Flowchart: Manual Input 14"/>
            <p:cNvSpPr/>
            <p:nvPr/>
          </p:nvSpPr>
          <p:spPr>
            <a:xfrm rot="16200000">
              <a:off x="7416700" y="-2629257"/>
              <a:ext cx="961053" cy="6219568"/>
            </a:xfrm>
            <a:prstGeom prst="flowChartManualInpu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6" name="Flowchart: Manual Input 15"/>
            <p:cNvSpPr/>
            <p:nvPr/>
          </p:nvSpPr>
          <p:spPr>
            <a:xfrm rot="16200000">
              <a:off x="8601689" y="-2629258"/>
              <a:ext cx="961053" cy="6219568"/>
            </a:xfrm>
            <a:prstGeom prst="flowChartManualInput">
              <a:avLst/>
            </a:prstGeom>
            <a:gradFill flip="none" rotWithShape="1">
              <a:gsLst>
                <a:gs pos="37000">
                  <a:schemeClr val="tx1">
                    <a:lumMod val="65000"/>
                    <a:lumOff val="35000"/>
                  </a:schemeClr>
                </a:gs>
                <a:gs pos="100000">
                  <a:srgbClr val="7CA7A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7" name="TextBox 16"/>
            <p:cNvSpPr txBox="1"/>
            <p:nvPr/>
          </p:nvSpPr>
          <p:spPr>
            <a:xfrm>
              <a:off x="8454951" y="49661"/>
              <a:ext cx="3737049" cy="769441"/>
            </a:xfrm>
            <a:prstGeom prst="rect">
              <a:avLst/>
            </a:prstGeom>
            <a:noFill/>
          </p:spPr>
          <p:txBody>
            <a:bodyPr wrap="none" rtlCol="0">
              <a:spAutoFit/>
            </a:bodyPr>
            <a:lstStyle/>
            <a:p>
              <a:pPr algn="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Geo-Targeting</a:t>
              </a:r>
            </a:p>
          </p:txBody>
        </p:sp>
      </p:grpSp>
      <p:grpSp>
        <p:nvGrpSpPr>
          <p:cNvPr id="18" name="Group 17"/>
          <p:cNvGrpSpPr/>
          <p:nvPr/>
        </p:nvGrpSpPr>
        <p:grpSpPr>
          <a:xfrm>
            <a:off x="3917267" y="3832446"/>
            <a:ext cx="4308950" cy="3033867"/>
            <a:chOff x="3696858" y="3480275"/>
            <a:chExt cx="4571696" cy="3326217"/>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b="32534"/>
            <a:stretch/>
          </p:blipFill>
          <p:spPr>
            <a:xfrm>
              <a:off x="3804924" y="3795008"/>
              <a:ext cx="4463630" cy="301148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0000">
              <a:off x="3696858" y="5081079"/>
              <a:ext cx="471629" cy="471629"/>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4906">
              <a:off x="7046889" y="3967171"/>
              <a:ext cx="471629" cy="47162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91207">
              <a:off x="7205102" y="4757452"/>
              <a:ext cx="645292" cy="64529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2859">
              <a:off x="5550905" y="3480275"/>
              <a:ext cx="729659" cy="72965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88599">
              <a:off x="4901641" y="5533876"/>
              <a:ext cx="591796" cy="591796"/>
            </a:xfrm>
            <a:prstGeom prst="rect">
              <a:avLst/>
            </a:prstGeom>
          </p:spPr>
        </p:pic>
      </p:grpSp>
      <p:grpSp>
        <p:nvGrpSpPr>
          <p:cNvPr id="25" name="Group 24"/>
          <p:cNvGrpSpPr/>
          <p:nvPr/>
        </p:nvGrpSpPr>
        <p:grpSpPr>
          <a:xfrm>
            <a:off x="-2" y="6488502"/>
            <a:ext cx="12192002" cy="377264"/>
            <a:chOff x="0" y="6480736"/>
            <a:chExt cx="12192002" cy="377264"/>
          </a:xfrm>
        </p:grpSpPr>
        <p:sp>
          <p:nvSpPr>
            <p:cNvPr id="26" name="Rectangle 25"/>
            <p:cNvSpPr/>
            <p:nvPr/>
          </p:nvSpPr>
          <p:spPr>
            <a:xfrm>
              <a:off x="0" y="6484776"/>
              <a:ext cx="12192000" cy="373224"/>
            </a:xfrm>
            <a:prstGeom prst="rec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Input 14"/>
            <p:cNvSpPr/>
            <p:nvPr/>
          </p:nvSpPr>
          <p:spPr>
            <a:xfrm rot="16200000">
              <a:off x="9592963" y="4258960"/>
              <a:ext cx="377264" cy="48208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8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88"/>
                  </a:moveTo>
                  <a:lnTo>
                    <a:pt x="10000" y="0"/>
                  </a:lnTo>
                  <a:lnTo>
                    <a:pt x="10000" y="10000"/>
                  </a:lnTo>
                  <a:lnTo>
                    <a:pt x="0" y="10000"/>
                  </a:lnTo>
                  <a:lnTo>
                    <a:pt x="0" y="88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a:stretch>
              <a:fillRect/>
            </a:stretch>
          </p:blipFill>
          <p:spPr>
            <a:xfrm>
              <a:off x="10347649" y="6518812"/>
              <a:ext cx="597161" cy="321948"/>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84767" y="6543928"/>
              <a:ext cx="1013868" cy="271716"/>
            </a:xfrm>
            <a:prstGeom prst="rect">
              <a:avLst/>
            </a:prstGeom>
          </p:spPr>
        </p:pic>
        <p:cxnSp>
          <p:nvCxnSpPr>
            <p:cNvPr id="30" name="Straight Connector 29"/>
            <p:cNvCxnSpPr/>
            <p:nvPr/>
          </p:nvCxnSpPr>
          <p:spPr>
            <a:xfrm>
              <a:off x="11007011" y="6543928"/>
              <a:ext cx="0" cy="2717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88589" y="550796"/>
            <a:ext cx="3992229" cy="2172128"/>
            <a:chOff x="318568" y="497932"/>
            <a:chExt cx="3992229" cy="2172128"/>
          </a:xfrm>
        </p:grpSpPr>
        <p:grpSp>
          <p:nvGrpSpPr>
            <p:cNvPr id="32" name="Group 31"/>
            <p:cNvGrpSpPr/>
            <p:nvPr/>
          </p:nvGrpSpPr>
          <p:grpSpPr>
            <a:xfrm>
              <a:off x="318568" y="497932"/>
              <a:ext cx="3992229" cy="2172128"/>
              <a:chOff x="6593977" y="3287707"/>
              <a:chExt cx="4672125" cy="2580137"/>
            </a:xfrm>
          </p:grpSpPr>
          <p:sp>
            <p:nvSpPr>
              <p:cNvPr id="34" name="Rounded Rectangle 33"/>
              <p:cNvSpPr/>
              <p:nvPr/>
            </p:nvSpPr>
            <p:spPr>
              <a:xfrm>
                <a:off x="6598279" y="3315241"/>
                <a:ext cx="4667823" cy="2552603"/>
              </a:xfrm>
              <a:prstGeom prst="roundRect">
                <a:avLst>
                  <a:gd name="adj" fmla="val 106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Same Side Corner Rectangle 34"/>
              <p:cNvSpPr/>
              <p:nvPr/>
            </p:nvSpPr>
            <p:spPr>
              <a:xfrm>
                <a:off x="6593977" y="3287707"/>
                <a:ext cx="4671670" cy="575176"/>
              </a:xfrm>
              <a:prstGeom prst="round2SameRect">
                <a:avLst>
                  <a:gd name="adj1" fmla="val 41635"/>
                  <a:gd name="adj2" fmla="val 0"/>
                </a:avLst>
              </a:prstGeom>
              <a:solidFill>
                <a:srgbClr val="E4E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C5151"/>
                    </a:solidFill>
                    <a:latin typeface="Open Sans" panose="020B0606030504020204" pitchFamily="34" charset="0"/>
                    <a:ea typeface="Open Sans" panose="020B0606030504020204" pitchFamily="34" charset="0"/>
                    <a:cs typeface="Open Sans" panose="020B0606030504020204" pitchFamily="34" charset="0"/>
                  </a:rPr>
                  <a:t>GEO-TARGETING IS</a:t>
                </a:r>
              </a:p>
            </p:txBody>
          </p:sp>
        </p:grpSp>
        <p:sp>
          <p:nvSpPr>
            <p:cNvPr id="33" name="Rectangle 32"/>
            <p:cNvSpPr/>
            <p:nvPr/>
          </p:nvSpPr>
          <p:spPr>
            <a:xfrm>
              <a:off x="479158" y="1062897"/>
              <a:ext cx="3200927" cy="1477328"/>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Geographic targeting, also known as geo-targeting, allows you to pick and choose where to place your ads based on zip code, place of interest, tourist destination, countries, and more.</a:t>
              </a:r>
            </a:p>
          </p:txBody>
        </p:sp>
      </p:grpSp>
      <p:pic>
        <p:nvPicPr>
          <p:cNvPr id="36" name="Picture 2" descr="Target-by-Radius-Adword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1" t="2984" r="52042" b="4829"/>
          <a:stretch/>
        </p:blipFill>
        <p:spPr bwMode="auto">
          <a:xfrm>
            <a:off x="3262363" y="3626802"/>
            <a:ext cx="1173397" cy="11778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27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0" y="0"/>
            <a:ext cx="12192000" cy="6858000"/>
          </a:xfrm>
          <a:prstGeom prst="rect">
            <a:avLst/>
          </a:prstGeom>
          <a:solidFill>
            <a:schemeClr val="tx1">
              <a:lumMod val="85000"/>
              <a:lumOff val="1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38539" y="667448"/>
            <a:ext cx="6194662" cy="5600833"/>
          </a:xfrm>
          <a:prstGeom prst="roundRect">
            <a:avLst>
              <a:gd name="adj" fmla="val 53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6480736"/>
            <a:ext cx="12192002" cy="377264"/>
            <a:chOff x="0" y="6480736"/>
            <a:chExt cx="12192002" cy="377264"/>
          </a:xfrm>
        </p:grpSpPr>
        <p:sp>
          <p:nvSpPr>
            <p:cNvPr id="15" name="Rectangle 14"/>
            <p:cNvSpPr/>
            <p:nvPr/>
          </p:nvSpPr>
          <p:spPr>
            <a:xfrm>
              <a:off x="0" y="6484776"/>
              <a:ext cx="12192000" cy="373224"/>
            </a:xfrm>
            <a:prstGeom prst="rec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Input 14"/>
            <p:cNvSpPr/>
            <p:nvPr/>
          </p:nvSpPr>
          <p:spPr>
            <a:xfrm rot="16200000">
              <a:off x="9592963" y="4258960"/>
              <a:ext cx="377264" cy="48208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8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88"/>
                  </a:moveTo>
                  <a:lnTo>
                    <a:pt x="10000" y="0"/>
                  </a:lnTo>
                  <a:lnTo>
                    <a:pt x="10000" y="10000"/>
                  </a:lnTo>
                  <a:lnTo>
                    <a:pt x="0" y="10000"/>
                  </a:lnTo>
                  <a:lnTo>
                    <a:pt x="0" y="88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10347649" y="6518812"/>
              <a:ext cx="597161" cy="32194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767" y="6543928"/>
              <a:ext cx="1013868" cy="271716"/>
            </a:xfrm>
            <a:prstGeom prst="rect">
              <a:avLst/>
            </a:prstGeom>
          </p:spPr>
        </p:pic>
        <p:cxnSp>
          <p:nvCxnSpPr>
            <p:cNvPr id="19" name="Straight Connector 18"/>
            <p:cNvCxnSpPr/>
            <p:nvPr/>
          </p:nvCxnSpPr>
          <p:spPr>
            <a:xfrm>
              <a:off x="11007011" y="6543928"/>
              <a:ext cx="0" cy="2717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4973897" y="19409"/>
            <a:ext cx="2244204" cy="523220"/>
          </a:xfrm>
          <a:prstGeom prst="rect">
            <a:avLst/>
          </a:prstGeom>
          <a:noFill/>
        </p:spPr>
        <p:txBody>
          <a:bodyPr wrap="none" rtlCol="0">
            <a:spAutoFit/>
          </a:bodyPr>
          <a:lstStyle/>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CASE </a:t>
            </a:r>
            <a:r>
              <a:rPr lang="en-US"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STUDY</a:t>
            </a:r>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p:cNvSpPr/>
          <p:nvPr/>
        </p:nvSpPr>
        <p:spPr>
          <a:xfrm>
            <a:off x="5278465" y="0"/>
            <a:ext cx="163507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C5151"/>
              </a:solidFill>
            </a:endParaRPr>
          </a:p>
        </p:txBody>
      </p:sp>
      <p:grpSp>
        <p:nvGrpSpPr>
          <p:cNvPr id="56" name="Group 55"/>
          <p:cNvGrpSpPr/>
          <p:nvPr/>
        </p:nvGrpSpPr>
        <p:grpSpPr>
          <a:xfrm>
            <a:off x="6528945" y="677281"/>
            <a:ext cx="5367261" cy="516835"/>
            <a:chOff x="6528945" y="677281"/>
            <a:chExt cx="5367261" cy="516835"/>
          </a:xfrm>
        </p:grpSpPr>
        <p:sp>
          <p:nvSpPr>
            <p:cNvPr id="6" name="Rounded Rectangle 5"/>
            <p:cNvSpPr/>
            <p:nvPr/>
          </p:nvSpPr>
          <p:spPr>
            <a:xfrm>
              <a:off x="6528945" y="677281"/>
              <a:ext cx="5367261" cy="51683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pc="-1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37%</a:t>
              </a:r>
            </a:p>
          </p:txBody>
        </p:sp>
        <p:sp>
          <p:nvSpPr>
            <p:cNvPr id="31" name="Rounded Rectangle 30"/>
            <p:cNvSpPr/>
            <p:nvPr/>
          </p:nvSpPr>
          <p:spPr>
            <a:xfrm>
              <a:off x="7371187" y="736540"/>
              <a:ext cx="4452732" cy="3925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7371187" y="726600"/>
              <a:ext cx="2037523" cy="402469"/>
            </a:xfrm>
            <a:prstGeom prst="roundRect">
              <a:avLst>
                <a:gd name="adj" fmla="val 50000"/>
              </a:avLst>
            </a:prstGeom>
            <a:solidFill>
              <a:srgbClr val="E4E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Organic search</a:t>
              </a:r>
            </a:p>
          </p:txBody>
        </p:sp>
      </p:grpSp>
      <p:grpSp>
        <p:nvGrpSpPr>
          <p:cNvPr id="57" name="Group 56"/>
          <p:cNvGrpSpPr/>
          <p:nvPr/>
        </p:nvGrpSpPr>
        <p:grpSpPr>
          <a:xfrm>
            <a:off x="6528945" y="1311427"/>
            <a:ext cx="5367261" cy="516835"/>
            <a:chOff x="6528945" y="1311427"/>
            <a:chExt cx="5367261" cy="516835"/>
          </a:xfrm>
        </p:grpSpPr>
        <p:sp>
          <p:nvSpPr>
            <p:cNvPr id="42" name="Rounded Rectangle 41"/>
            <p:cNvSpPr/>
            <p:nvPr/>
          </p:nvSpPr>
          <p:spPr>
            <a:xfrm>
              <a:off x="6528945" y="1311427"/>
              <a:ext cx="5367261" cy="51683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pc="-1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56%</a:t>
              </a:r>
            </a:p>
          </p:txBody>
        </p:sp>
        <p:sp>
          <p:nvSpPr>
            <p:cNvPr id="43" name="Rounded Rectangle 42"/>
            <p:cNvSpPr/>
            <p:nvPr/>
          </p:nvSpPr>
          <p:spPr>
            <a:xfrm>
              <a:off x="7371187" y="1370686"/>
              <a:ext cx="4452732" cy="3925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371187" y="1360746"/>
              <a:ext cx="2852532" cy="402469"/>
            </a:xfrm>
            <a:prstGeom prst="roundRect">
              <a:avLst>
                <a:gd name="adj" fmla="val 50000"/>
              </a:avLst>
            </a:prstGeom>
            <a:solidFill>
              <a:srgbClr val="A2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Corporate Leads</a:t>
              </a:r>
            </a:p>
          </p:txBody>
        </p:sp>
      </p:grpSp>
      <p:grpSp>
        <p:nvGrpSpPr>
          <p:cNvPr id="67" name="Group 66"/>
          <p:cNvGrpSpPr/>
          <p:nvPr/>
        </p:nvGrpSpPr>
        <p:grpSpPr>
          <a:xfrm>
            <a:off x="6528945" y="1945434"/>
            <a:ext cx="5367261" cy="516835"/>
            <a:chOff x="6528945" y="1945434"/>
            <a:chExt cx="5367261" cy="516835"/>
          </a:xfrm>
        </p:grpSpPr>
        <p:sp>
          <p:nvSpPr>
            <p:cNvPr id="45" name="Rounded Rectangle 44"/>
            <p:cNvSpPr/>
            <p:nvPr/>
          </p:nvSpPr>
          <p:spPr>
            <a:xfrm>
              <a:off x="6528945" y="1945434"/>
              <a:ext cx="5367261" cy="51683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pc="-1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30%</a:t>
              </a:r>
            </a:p>
          </p:txBody>
        </p:sp>
        <p:sp>
          <p:nvSpPr>
            <p:cNvPr id="46" name="Rounded Rectangle 45"/>
            <p:cNvSpPr/>
            <p:nvPr/>
          </p:nvSpPr>
          <p:spPr>
            <a:xfrm>
              <a:off x="7371187" y="2004693"/>
              <a:ext cx="4452732" cy="3925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371187" y="1994753"/>
              <a:ext cx="2037523" cy="402469"/>
            </a:xfrm>
            <a:prstGeom prst="roundRect">
              <a:avLst>
                <a:gd name="adj" fmla="val 50000"/>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Leads Increase</a:t>
              </a:r>
            </a:p>
          </p:txBody>
        </p:sp>
      </p:grpSp>
      <p:grpSp>
        <p:nvGrpSpPr>
          <p:cNvPr id="68" name="Group 67"/>
          <p:cNvGrpSpPr/>
          <p:nvPr/>
        </p:nvGrpSpPr>
        <p:grpSpPr>
          <a:xfrm>
            <a:off x="6528945" y="2579441"/>
            <a:ext cx="5367261" cy="516835"/>
            <a:chOff x="6528945" y="2579441"/>
            <a:chExt cx="5367261" cy="516835"/>
          </a:xfrm>
        </p:grpSpPr>
        <p:sp>
          <p:nvSpPr>
            <p:cNvPr id="48" name="Rounded Rectangle 47"/>
            <p:cNvSpPr/>
            <p:nvPr/>
          </p:nvSpPr>
          <p:spPr>
            <a:xfrm>
              <a:off x="6528945" y="2579441"/>
              <a:ext cx="5367261" cy="51683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pc="-1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a:t>
              </a:r>
            </a:p>
          </p:txBody>
        </p:sp>
        <p:sp>
          <p:nvSpPr>
            <p:cNvPr id="49" name="Rounded Rectangle 48"/>
            <p:cNvSpPr/>
            <p:nvPr/>
          </p:nvSpPr>
          <p:spPr>
            <a:xfrm>
              <a:off x="7371187" y="2638700"/>
              <a:ext cx="4452732" cy="3925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371187" y="2628760"/>
              <a:ext cx="1779106" cy="402469"/>
            </a:xfrm>
            <a:prstGeom prst="roundRect">
              <a:avLst>
                <a:gd name="adj" fmla="val 50000"/>
              </a:avLst>
            </a:prstGeom>
            <a:solidFill>
              <a:srgbClr val="03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Revenue Increase</a:t>
              </a:r>
            </a:p>
          </p:txBody>
        </p:sp>
      </p:grpSp>
      <p:sp>
        <p:nvSpPr>
          <p:cNvPr id="51" name="Rounded Rectangle 50"/>
          <p:cNvSpPr/>
          <p:nvPr/>
        </p:nvSpPr>
        <p:spPr>
          <a:xfrm>
            <a:off x="367749" y="794112"/>
            <a:ext cx="5936242" cy="3206220"/>
          </a:xfrm>
          <a:prstGeom prst="roundRect">
            <a:avLst>
              <a:gd name="adj" fmla="val 5310"/>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389374" y="4069732"/>
            <a:ext cx="2573274" cy="2059401"/>
            <a:chOff x="389374" y="4069732"/>
            <a:chExt cx="2573274" cy="2059401"/>
          </a:xfrm>
        </p:grpSpPr>
        <p:sp>
          <p:nvSpPr>
            <p:cNvPr id="8" name="Rounded Rectangle 7"/>
            <p:cNvSpPr/>
            <p:nvPr/>
          </p:nvSpPr>
          <p:spPr>
            <a:xfrm>
              <a:off x="399313" y="4098181"/>
              <a:ext cx="2563093" cy="2030952"/>
            </a:xfrm>
            <a:prstGeom prst="roundRect">
              <a:avLst>
                <a:gd name="adj" fmla="val 10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p:cNvSpPr/>
            <p:nvPr/>
          </p:nvSpPr>
          <p:spPr>
            <a:xfrm>
              <a:off x="389374" y="4069732"/>
              <a:ext cx="2573274" cy="466955"/>
            </a:xfrm>
            <a:prstGeom prst="round2SameRect">
              <a:avLst>
                <a:gd name="adj1" fmla="val 41635"/>
                <a:gd name="adj2" fmla="val 0"/>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CHALLENGE</a:t>
              </a:r>
            </a:p>
          </p:txBody>
        </p:sp>
        <p:sp>
          <p:nvSpPr>
            <p:cNvPr id="13" name="Rectangle 12"/>
            <p:cNvSpPr/>
            <p:nvPr/>
          </p:nvSpPr>
          <p:spPr>
            <a:xfrm>
              <a:off x="424217" y="4634536"/>
              <a:ext cx="2513082" cy="1446550"/>
            </a:xfrm>
            <a:prstGeom prst="rect">
              <a:avLst/>
            </a:prstGeom>
          </p:spPr>
          <p:txBody>
            <a:bodyPr wrap="square">
              <a:spAutoFit/>
            </a:bodyPr>
            <a:lstStyle/>
            <a:p>
              <a:pPr marL="171450" indent="-171450">
                <a:buFont typeface="Arial" panose="020B0604020202020204" pitchFamily="34" charset="0"/>
                <a:buChar char="•"/>
              </a:pP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Their previous web development company had not optimized the site for organic search</a:t>
              </a:r>
            </a:p>
            <a:p>
              <a:pPr marL="171450" indent="-171450">
                <a:buFont typeface="Arial" panose="020B0604020202020204" pitchFamily="34" charset="0"/>
                <a:buChar char="•"/>
              </a:pP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Popular pages were not redirecting properly</a:t>
              </a:r>
            </a:p>
            <a:p>
              <a:pPr marL="171450" indent="-171450">
                <a:buFont typeface="Arial" panose="020B0604020202020204" pitchFamily="34" charset="0"/>
                <a:buChar char="•"/>
              </a:pP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On mobile devices, the site left users hunting for a better brand experience.</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0" name="Group 69"/>
          <p:cNvGrpSpPr/>
          <p:nvPr/>
        </p:nvGrpSpPr>
        <p:grpSpPr>
          <a:xfrm>
            <a:off x="3032917" y="4069732"/>
            <a:ext cx="3275254" cy="2058487"/>
            <a:chOff x="3032917" y="4069732"/>
            <a:chExt cx="3275254" cy="2058487"/>
          </a:xfrm>
        </p:grpSpPr>
        <p:sp>
          <p:nvSpPr>
            <p:cNvPr id="52" name="Rounded Rectangle 51"/>
            <p:cNvSpPr/>
            <p:nvPr/>
          </p:nvSpPr>
          <p:spPr>
            <a:xfrm>
              <a:off x="3037222" y="4097267"/>
              <a:ext cx="3266770" cy="2030952"/>
            </a:xfrm>
            <a:prstGeom prst="roundRect">
              <a:avLst>
                <a:gd name="adj" fmla="val 10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Same Side Corner Rectangle 54"/>
            <p:cNvSpPr/>
            <p:nvPr/>
          </p:nvSpPr>
          <p:spPr>
            <a:xfrm>
              <a:off x="3032917" y="4069732"/>
              <a:ext cx="3260925" cy="466955"/>
            </a:xfrm>
            <a:prstGeom prst="round2SameRect">
              <a:avLst>
                <a:gd name="adj1" fmla="val 41635"/>
                <a:gd name="adj2" fmla="val 0"/>
              </a:avLst>
            </a:prstGeom>
            <a:solidFill>
              <a:srgbClr val="03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OUR SOLUTION</a:t>
              </a:r>
            </a:p>
          </p:txBody>
        </p:sp>
        <p:sp>
          <p:nvSpPr>
            <p:cNvPr id="54" name="Rectangle 53"/>
            <p:cNvSpPr/>
            <p:nvPr/>
          </p:nvSpPr>
          <p:spPr>
            <a:xfrm>
              <a:off x="3062329" y="4606087"/>
              <a:ext cx="3245842" cy="1446550"/>
            </a:xfrm>
            <a:prstGeom prst="rect">
              <a:avLst/>
            </a:prstGeom>
          </p:spPr>
          <p:txBody>
            <a:bodyPr wrap="square">
              <a:spAutoFit/>
            </a:bodyPr>
            <a:lstStyle/>
            <a:p>
              <a:pPr marL="171450" indent="-171450">
                <a:buFont typeface="Arial" panose="020B0604020202020204" pitchFamily="34" charset="0"/>
                <a:buChar char="•"/>
              </a:pP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Identified target search terms for public, private and corporate hunts</a:t>
              </a:r>
            </a:p>
            <a:p>
              <a:pPr marL="171450" indent="-171450">
                <a:buFont typeface="Arial" panose="020B0604020202020204" pitchFamily="34" charset="0"/>
                <a:buChar char="•"/>
              </a:pP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Optimized the top 50 pages from every angle. developed a custom SEO plug-in to provide complete control over existing (and new) location pages</a:t>
              </a:r>
            </a:p>
            <a:p>
              <a:pPr marL="171450" indent="-171450">
                <a:buFont typeface="Arial" panose="020B0604020202020204" pitchFamily="34" charset="0"/>
                <a:buChar char="•"/>
              </a:pP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Launched the fully responsive version</a:t>
              </a:r>
            </a:p>
            <a:p>
              <a:pPr marL="171450" indent="-171450">
                <a:buFont typeface="Arial" panose="020B0604020202020204" pitchFamily="34" charset="0"/>
                <a:buChar char="•"/>
              </a:pP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Ran SEM campaigns.</a:t>
              </a:r>
            </a:p>
          </p:txBody>
        </p:sp>
      </p:grpSp>
      <p:grpSp>
        <p:nvGrpSpPr>
          <p:cNvPr id="71" name="Group 70"/>
          <p:cNvGrpSpPr/>
          <p:nvPr/>
        </p:nvGrpSpPr>
        <p:grpSpPr>
          <a:xfrm>
            <a:off x="6593975" y="3287706"/>
            <a:ext cx="5229944" cy="2980575"/>
            <a:chOff x="6593975" y="3287706"/>
            <a:chExt cx="5229944" cy="2980575"/>
          </a:xfrm>
        </p:grpSpPr>
        <p:sp>
          <p:nvSpPr>
            <p:cNvPr id="58" name="Rounded Rectangle 57"/>
            <p:cNvSpPr/>
            <p:nvPr/>
          </p:nvSpPr>
          <p:spPr>
            <a:xfrm>
              <a:off x="6598279" y="3315240"/>
              <a:ext cx="5225639" cy="2953041"/>
            </a:xfrm>
            <a:prstGeom prst="roundRect">
              <a:avLst>
                <a:gd name="adj" fmla="val 1068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Same Side Corner Rectangle 58"/>
            <p:cNvSpPr/>
            <p:nvPr/>
          </p:nvSpPr>
          <p:spPr>
            <a:xfrm>
              <a:off x="6593975" y="3287706"/>
              <a:ext cx="5229944" cy="466955"/>
            </a:xfrm>
            <a:prstGeom prst="round2SameRect">
              <a:avLst>
                <a:gd name="adj1" fmla="val 41635"/>
                <a:gd name="adj2" fmla="val 0"/>
              </a:avLst>
            </a:prstGeom>
            <a:solidFill>
              <a:srgbClr val="E5A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CUSTOMER REVIEW</a:t>
              </a:r>
            </a:p>
          </p:txBody>
        </p:sp>
        <p:sp>
          <p:nvSpPr>
            <p:cNvPr id="3" name="Rectangle 2"/>
            <p:cNvSpPr/>
            <p:nvPr/>
          </p:nvSpPr>
          <p:spPr>
            <a:xfrm>
              <a:off x="6900693" y="4097267"/>
              <a:ext cx="4923225" cy="1538883"/>
            </a:xfrm>
            <a:prstGeom prst="rect">
              <a:avLst/>
            </a:prstGeom>
          </p:spPr>
          <p:txBody>
            <a:bodyPr wrap="square">
              <a:spAutoFit/>
            </a:bodyPr>
            <a:lstStyle/>
            <a:p>
              <a:r>
                <a:rPr lang="en-US" sz="1400" i="1" dirty="0">
                  <a:latin typeface="Open Sans" panose="020B0606030504020204" pitchFamily="34" charset="0"/>
                  <a:ea typeface="Open Sans" panose="020B0606030504020204" pitchFamily="34" charset="0"/>
                  <a:cs typeface="Open Sans" panose="020B0606030504020204" pitchFamily="34" charset="0"/>
                </a:rPr>
                <a:t>We've received very positive feedback on the site, and the number of visitors has increased significantly. Their responsiveness has been phenomenal. </a:t>
              </a:r>
              <a:r>
                <a:rPr lang="en-US" sz="1400" i="1" dirty="0" err="1">
                  <a:latin typeface="Open Sans" panose="020B0606030504020204" pitchFamily="34" charset="0"/>
                  <a:ea typeface="Open Sans" panose="020B0606030504020204" pitchFamily="34" charset="0"/>
                  <a:cs typeface="Open Sans" panose="020B0606030504020204" pitchFamily="34" charset="0"/>
                </a:rPr>
                <a:t>Liqui</a:t>
              </a:r>
              <a:r>
                <a:rPr lang="en-US" sz="1400" i="1" dirty="0">
                  <a:latin typeface="Open Sans" panose="020B0606030504020204" pitchFamily="34" charset="0"/>
                  <a:ea typeface="Open Sans" panose="020B0606030504020204" pitchFamily="34" charset="0"/>
                  <a:cs typeface="Open Sans" panose="020B0606030504020204" pitchFamily="34" charset="0"/>
                </a:rPr>
                <a:t>-Site adds a considerable amount of value that goes well beyond the scope of the contract.“</a:t>
              </a:r>
            </a:p>
            <a:p>
              <a:endParaRPr lang="en-US" sz="1200" i="1" dirty="0">
                <a:latin typeface="Open Sans" panose="020B0606030504020204" pitchFamily="34" charset="0"/>
                <a:ea typeface="Open Sans" panose="020B0606030504020204" pitchFamily="34" charset="0"/>
                <a:cs typeface="Open Sans" panose="020B0606030504020204" pitchFamily="34" charset="0"/>
              </a:endParaRPr>
            </a:p>
            <a:p>
              <a:r>
                <a:rPr lang="en-US" sz="1200" i="1" dirty="0">
                  <a:latin typeface="Open Sans" panose="020B0606030504020204" pitchFamily="34" charset="0"/>
                  <a:ea typeface="Open Sans" panose="020B0606030504020204" pitchFamily="34" charset="0"/>
                  <a:cs typeface="Open Sans" panose="020B0606030504020204" pitchFamily="34" charset="0"/>
                </a:rPr>
                <a:t>- Lucy </a:t>
              </a:r>
              <a:r>
                <a:rPr lang="en-US" sz="1200" i="1" dirty="0" err="1">
                  <a:latin typeface="Open Sans" panose="020B0606030504020204" pitchFamily="34" charset="0"/>
                  <a:ea typeface="Open Sans" panose="020B0606030504020204" pitchFamily="34" charset="0"/>
                  <a:cs typeface="Open Sans" panose="020B0606030504020204" pitchFamily="34" charset="0"/>
                </a:rPr>
                <a:t>Redzeposki</a:t>
              </a:r>
              <a:r>
                <a:rPr lang="en-US" sz="1200" i="1" dirty="0">
                  <a:latin typeface="Open Sans" panose="020B0606030504020204" pitchFamily="34" charset="0"/>
                  <a:ea typeface="Open Sans" panose="020B0606030504020204" pitchFamily="34" charset="0"/>
                  <a:cs typeface="Open Sans" panose="020B0606030504020204" pitchFamily="34" charset="0"/>
                </a:rPr>
                <a:t>, Director of Economic Growth, County of Rockland</a:t>
              </a:r>
              <a:endParaRPr lang="en-US" sz="1200" i="1" u="none" strike="noStrike" dirty="0">
                <a:effectLst/>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274161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keting agency sales pi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2192000" cy="6858000"/>
          </a:xfrm>
          <a:prstGeom prst="rect">
            <a:avLst/>
          </a:prstGeom>
          <a:solidFill>
            <a:schemeClr val="tx1">
              <a:lumMod val="85000"/>
              <a:lumOff val="1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2683565" y="2400726"/>
            <a:ext cx="377687" cy="0"/>
          </a:xfrm>
          <a:prstGeom prst="straightConnector1">
            <a:avLst/>
          </a:prstGeom>
          <a:ln w="41275" cap="rnd">
            <a:solidFill>
              <a:schemeClr val="bg1"/>
            </a:solidFill>
            <a:round/>
            <a:headEnd type="none"/>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45103" y="2400726"/>
            <a:ext cx="377687" cy="0"/>
          </a:xfrm>
          <a:prstGeom prst="straightConnector1">
            <a:avLst/>
          </a:prstGeom>
          <a:ln w="41275" cap="rnd">
            <a:solidFill>
              <a:schemeClr val="bg1"/>
            </a:solidFill>
            <a:round/>
            <a:headEnd type="none"/>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001894" y="2400726"/>
            <a:ext cx="377687" cy="0"/>
          </a:xfrm>
          <a:prstGeom prst="straightConnector1">
            <a:avLst/>
          </a:prstGeom>
          <a:ln w="41275" cap="rnd">
            <a:solidFill>
              <a:schemeClr val="bg1"/>
            </a:solidFill>
            <a:round/>
            <a:headEnd type="none"/>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158685" y="2400726"/>
            <a:ext cx="377687" cy="0"/>
          </a:xfrm>
          <a:prstGeom prst="straightConnector1">
            <a:avLst/>
          </a:prstGeom>
          <a:ln w="41275" cap="rnd">
            <a:solidFill>
              <a:schemeClr val="bg1"/>
            </a:solidFill>
            <a:round/>
            <a:headEnd type="none"/>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26774" y="2375877"/>
            <a:ext cx="377687" cy="0"/>
          </a:xfrm>
          <a:prstGeom prst="straightConnector1">
            <a:avLst/>
          </a:prstGeom>
          <a:ln w="41275" cap="rnd">
            <a:solidFill>
              <a:schemeClr val="bg1"/>
            </a:solidFill>
            <a:round/>
            <a:headEnd type="none"/>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26774" y="2375877"/>
            <a:ext cx="0" cy="2358002"/>
          </a:xfrm>
          <a:prstGeom prst="line">
            <a:avLst/>
          </a:prstGeom>
          <a:ln w="412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6774" y="4733879"/>
            <a:ext cx="11183178" cy="0"/>
          </a:xfrm>
          <a:prstGeom prst="line">
            <a:avLst/>
          </a:prstGeom>
          <a:ln w="412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719891" y="2375877"/>
            <a:ext cx="0" cy="2358002"/>
          </a:xfrm>
          <a:prstGeom prst="line">
            <a:avLst/>
          </a:prstGeom>
          <a:ln w="412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380304" y="2370911"/>
            <a:ext cx="319934" cy="1"/>
          </a:xfrm>
          <a:prstGeom prst="line">
            <a:avLst/>
          </a:prstGeom>
          <a:ln w="4127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53424" y="3235614"/>
            <a:ext cx="1441420" cy="400110"/>
          </a:xfrm>
          <a:prstGeom prst="rect">
            <a:avLst/>
          </a:prstGeom>
          <a:noFill/>
        </p:spPr>
        <p:txBody>
          <a:bodyPr wrap="none" rtlCol="0">
            <a:spAutoFit/>
          </a:bodyPr>
          <a:lstStyle/>
          <a:p>
            <a:pPr algn="ct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RESEARCH</a:t>
            </a:r>
          </a:p>
        </p:txBody>
      </p:sp>
      <p:sp>
        <p:nvSpPr>
          <p:cNvPr id="46" name="TextBox 45"/>
          <p:cNvSpPr txBox="1"/>
          <p:nvPr/>
        </p:nvSpPr>
        <p:spPr>
          <a:xfrm>
            <a:off x="3459873" y="3235614"/>
            <a:ext cx="930063" cy="400110"/>
          </a:xfrm>
          <a:prstGeom prst="rect">
            <a:avLst/>
          </a:prstGeom>
          <a:noFill/>
        </p:spPr>
        <p:txBody>
          <a:bodyPr wrap="none" rtlCol="0">
            <a:spAutoFit/>
          </a:bodyPr>
          <a:lstStyle/>
          <a:p>
            <a:pPr algn="ct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BUILD</a:t>
            </a:r>
          </a:p>
        </p:txBody>
      </p:sp>
      <p:sp>
        <p:nvSpPr>
          <p:cNvPr id="47" name="TextBox 46"/>
          <p:cNvSpPr txBox="1"/>
          <p:nvPr/>
        </p:nvSpPr>
        <p:spPr>
          <a:xfrm>
            <a:off x="5419844" y="3235614"/>
            <a:ext cx="1345240" cy="400110"/>
          </a:xfrm>
          <a:prstGeom prst="rect">
            <a:avLst/>
          </a:prstGeom>
          <a:noFill/>
        </p:spPr>
        <p:txBody>
          <a:bodyPr wrap="none" rtlCol="0">
            <a:spAutoFit/>
          </a:bodyPr>
          <a:lstStyle/>
          <a:p>
            <a:pPr algn="ct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OPTIMIZE</a:t>
            </a:r>
          </a:p>
        </p:txBody>
      </p:sp>
      <p:sp>
        <p:nvSpPr>
          <p:cNvPr id="48" name="TextBox 47"/>
          <p:cNvSpPr txBox="1"/>
          <p:nvPr/>
        </p:nvSpPr>
        <p:spPr>
          <a:xfrm>
            <a:off x="7572007" y="3235614"/>
            <a:ext cx="1378583" cy="400110"/>
          </a:xfrm>
          <a:prstGeom prst="rect">
            <a:avLst/>
          </a:prstGeom>
          <a:noFill/>
        </p:spPr>
        <p:txBody>
          <a:bodyPr wrap="none" rtlCol="0">
            <a:spAutoFit/>
          </a:bodyPr>
          <a:lstStyle/>
          <a:p>
            <a:pPr algn="ct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MONITOR</a:t>
            </a:r>
          </a:p>
        </p:txBody>
      </p:sp>
      <p:sp>
        <p:nvSpPr>
          <p:cNvPr id="49" name="TextBox 48"/>
          <p:cNvSpPr txBox="1"/>
          <p:nvPr/>
        </p:nvSpPr>
        <p:spPr>
          <a:xfrm>
            <a:off x="9916377" y="3192230"/>
            <a:ext cx="1072731" cy="400110"/>
          </a:xfrm>
          <a:prstGeom prst="rect">
            <a:avLst/>
          </a:prstGeom>
          <a:noFill/>
        </p:spPr>
        <p:txBody>
          <a:bodyPr wrap="none" rtlCol="0">
            <a:spAutoFit/>
          </a:bodyPr>
          <a:lstStyle/>
          <a:p>
            <a:pPr algn="ct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ADJUST</a:t>
            </a:r>
          </a:p>
        </p:txBody>
      </p:sp>
      <p:sp>
        <p:nvSpPr>
          <p:cNvPr id="50" name="TextBox 49"/>
          <p:cNvSpPr txBox="1"/>
          <p:nvPr/>
        </p:nvSpPr>
        <p:spPr>
          <a:xfrm>
            <a:off x="5557829" y="4802399"/>
            <a:ext cx="1069268" cy="400110"/>
          </a:xfrm>
          <a:prstGeom prst="rect">
            <a:avLst/>
          </a:prstGeom>
          <a:noFill/>
        </p:spPr>
        <p:txBody>
          <a:bodyPr wrap="none" rtlCol="0">
            <a:spAutoFit/>
          </a:bodyPr>
          <a:lstStyle/>
          <a:p>
            <a:pPr algn="ct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REPEAT</a:t>
            </a:r>
          </a:p>
        </p:txBody>
      </p:sp>
      <p:grpSp>
        <p:nvGrpSpPr>
          <p:cNvPr id="65" name="Group 64"/>
          <p:cNvGrpSpPr/>
          <p:nvPr/>
        </p:nvGrpSpPr>
        <p:grpSpPr>
          <a:xfrm>
            <a:off x="3170583" y="1615537"/>
            <a:ext cx="1520686" cy="1520686"/>
            <a:chOff x="3170583" y="1615537"/>
            <a:chExt cx="1520686" cy="1520686"/>
          </a:xfrm>
        </p:grpSpPr>
        <p:sp>
          <p:nvSpPr>
            <p:cNvPr id="8" name="Oval 7"/>
            <p:cNvSpPr/>
            <p:nvPr/>
          </p:nvSpPr>
          <p:spPr>
            <a:xfrm>
              <a:off x="3170583" y="1615537"/>
              <a:ext cx="1520686" cy="1520686"/>
            </a:xfrm>
            <a:prstGeom prst="ellipse">
              <a:avLst/>
            </a:prstGeom>
            <a:solidFill>
              <a:srgbClr val="B8D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31163" y="1827138"/>
              <a:ext cx="999524" cy="999524"/>
            </a:xfrm>
            <a:prstGeom prst="rect">
              <a:avLst/>
            </a:prstGeom>
          </p:spPr>
        </p:pic>
      </p:grpSp>
      <p:grpSp>
        <p:nvGrpSpPr>
          <p:cNvPr id="71" name="Group 70"/>
          <p:cNvGrpSpPr/>
          <p:nvPr/>
        </p:nvGrpSpPr>
        <p:grpSpPr>
          <a:xfrm>
            <a:off x="5332121" y="1615537"/>
            <a:ext cx="1520686" cy="1520686"/>
            <a:chOff x="5332121" y="1615537"/>
            <a:chExt cx="1520686" cy="1520686"/>
          </a:xfrm>
        </p:grpSpPr>
        <p:sp>
          <p:nvSpPr>
            <p:cNvPr id="10" name="Oval 9"/>
            <p:cNvSpPr/>
            <p:nvPr/>
          </p:nvSpPr>
          <p:spPr>
            <a:xfrm>
              <a:off x="5332121" y="1615537"/>
              <a:ext cx="1520686" cy="1520686"/>
            </a:xfrm>
            <a:prstGeom prst="ellipse">
              <a:avLst/>
            </a:prstGeom>
            <a:solidFill>
              <a:srgbClr val="3AA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113" y="1902646"/>
              <a:ext cx="831122" cy="831122"/>
            </a:xfrm>
            <a:prstGeom prst="rect">
              <a:avLst/>
            </a:prstGeom>
          </p:spPr>
        </p:pic>
      </p:grpSp>
      <p:grpSp>
        <p:nvGrpSpPr>
          <p:cNvPr id="72" name="Group 71"/>
          <p:cNvGrpSpPr/>
          <p:nvPr/>
        </p:nvGrpSpPr>
        <p:grpSpPr>
          <a:xfrm>
            <a:off x="7488912" y="1615537"/>
            <a:ext cx="1520686" cy="1520686"/>
            <a:chOff x="7488912" y="1615537"/>
            <a:chExt cx="1520686" cy="1520686"/>
          </a:xfrm>
        </p:grpSpPr>
        <p:sp>
          <p:nvSpPr>
            <p:cNvPr id="11" name="Oval 10"/>
            <p:cNvSpPr/>
            <p:nvPr/>
          </p:nvSpPr>
          <p:spPr>
            <a:xfrm>
              <a:off x="7488912" y="1615537"/>
              <a:ext cx="1520686" cy="1520686"/>
            </a:xfrm>
            <a:prstGeom prst="ellipse">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2161" y="1827139"/>
              <a:ext cx="1057176" cy="1057176"/>
            </a:xfrm>
            <a:prstGeom prst="rect">
              <a:avLst/>
            </a:prstGeom>
          </p:spPr>
        </p:pic>
      </p:grpSp>
      <p:grpSp>
        <p:nvGrpSpPr>
          <p:cNvPr id="73" name="Group 72"/>
          <p:cNvGrpSpPr/>
          <p:nvPr/>
        </p:nvGrpSpPr>
        <p:grpSpPr>
          <a:xfrm>
            <a:off x="9645703" y="1615537"/>
            <a:ext cx="1520686" cy="1520686"/>
            <a:chOff x="9645703" y="1615537"/>
            <a:chExt cx="1520686" cy="1520686"/>
          </a:xfrm>
        </p:grpSpPr>
        <p:sp>
          <p:nvSpPr>
            <p:cNvPr id="12" name="Oval 11"/>
            <p:cNvSpPr/>
            <p:nvPr/>
          </p:nvSpPr>
          <p:spPr>
            <a:xfrm>
              <a:off x="9645703" y="1615537"/>
              <a:ext cx="1520686" cy="1520686"/>
            </a:xfrm>
            <a:prstGeom prst="ellipse">
              <a:avLst/>
            </a:prstGeom>
            <a:solidFill>
              <a:srgbClr val="547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5285" y="1926725"/>
              <a:ext cx="888372" cy="888372"/>
            </a:xfrm>
            <a:prstGeom prst="rect">
              <a:avLst/>
            </a:prstGeom>
          </p:spPr>
        </p:pic>
      </p:grpSp>
      <p:grpSp>
        <p:nvGrpSpPr>
          <p:cNvPr id="63" name="Group 62"/>
          <p:cNvGrpSpPr/>
          <p:nvPr/>
        </p:nvGrpSpPr>
        <p:grpSpPr>
          <a:xfrm>
            <a:off x="1013792" y="1615537"/>
            <a:ext cx="1520686" cy="1520686"/>
            <a:chOff x="1013792" y="1615537"/>
            <a:chExt cx="1520686" cy="1520686"/>
          </a:xfrm>
        </p:grpSpPr>
        <p:sp>
          <p:nvSpPr>
            <p:cNvPr id="2" name="Oval 1"/>
            <p:cNvSpPr/>
            <p:nvPr/>
          </p:nvSpPr>
          <p:spPr>
            <a:xfrm>
              <a:off x="1013792" y="1615537"/>
              <a:ext cx="1520686" cy="1520686"/>
            </a:xfrm>
            <a:prstGeom prst="ellipse">
              <a:avLst/>
            </a:prstGeom>
            <a:solidFill>
              <a:srgbClr val="A2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8959" y="1967906"/>
              <a:ext cx="806010" cy="806010"/>
            </a:xfrm>
            <a:prstGeom prst="rect">
              <a:avLst/>
            </a:prstGeom>
          </p:spPr>
        </p:pic>
      </p:grpSp>
      <p:sp>
        <p:nvSpPr>
          <p:cNvPr id="56" name="TextBox 55"/>
          <p:cNvSpPr txBox="1"/>
          <p:nvPr/>
        </p:nvSpPr>
        <p:spPr>
          <a:xfrm>
            <a:off x="876233" y="3634308"/>
            <a:ext cx="1807332" cy="830997"/>
          </a:xfrm>
          <a:prstGeom prst="rect">
            <a:avLst/>
          </a:prstGeom>
          <a:noFill/>
        </p:spPr>
        <p:txBody>
          <a:bodyPr wrap="square" rtlCol="0">
            <a:spAutoFit/>
          </a:bodyP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Research market and your competitors, and listen to what you want to focus on.</a:t>
            </a:r>
          </a:p>
        </p:txBody>
      </p:sp>
      <p:sp>
        <p:nvSpPr>
          <p:cNvPr id="59" name="TextBox 58"/>
          <p:cNvSpPr txBox="1"/>
          <p:nvPr/>
        </p:nvSpPr>
        <p:spPr>
          <a:xfrm>
            <a:off x="2989525" y="3634308"/>
            <a:ext cx="1870758" cy="830997"/>
          </a:xfrm>
          <a:prstGeom prst="rect">
            <a:avLst/>
          </a:prstGeom>
          <a:noFill/>
        </p:spPr>
        <p:txBody>
          <a:bodyPr wrap="square" rtlCol="0">
            <a:spAutoFit/>
          </a:bodyP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Build quality links, citations, website, blog postings, sell sheets  and ads</a:t>
            </a:r>
          </a:p>
        </p:txBody>
      </p:sp>
      <p:sp>
        <p:nvSpPr>
          <p:cNvPr id="60" name="TextBox 59"/>
          <p:cNvSpPr txBox="1"/>
          <p:nvPr/>
        </p:nvSpPr>
        <p:spPr>
          <a:xfrm>
            <a:off x="5073193" y="3634308"/>
            <a:ext cx="2094032" cy="830997"/>
          </a:xfrm>
          <a:prstGeom prst="rect">
            <a:avLst/>
          </a:prstGeom>
          <a:noFill/>
        </p:spPr>
        <p:txBody>
          <a:bodyPr wrap="square" rtlCol="0">
            <a:spAutoFit/>
          </a:bodyP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Optimize every detail of your website with the most relevant keywords and new contents</a:t>
            </a:r>
          </a:p>
        </p:txBody>
      </p:sp>
      <p:sp>
        <p:nvSpPr>
          <p:cNvPr id="61" name="TextBox 60"/>
          <p:cNvSpPr txBox="1"/>
          <p:nvPr/>
        </p:nvSpPr>
        <p:spPr>
          <a:xfrm>
            <a:off x="7284554" y="3634308"/>
            <a:ext cx="1928100" cy="830997"/>
          </a:xfrm>
          <a:prstGeom prst="rect">
            <a:avLst/>
          </a:prstGeom>
          <a:noFill/>
        </p:spPr>
        <p:txBody>
          <a:bodyPr wrap="square" rtlCol="0">
            <a:spAutoFit/>
          </a:bodyP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Keep track of the things we’ve done, analyze the results we have generated.</a:t>
            </a:r>
          </a:p>
        </p:txBody>
      </p:sp>
      <p:sp>
        <p:nvSpPr>
          <p:cNvPr id="64" name="TextBox 63"/>
          <p:cNvSpPr txBox="1"/>
          <p:nvPr/>
        </p:nvSpPr>
        <p:spPr>
          <a:xfrm>
            <a:off x="502780" y="5515580"/>
            <a:ext cx="11145788" cy="738664"/>
          </a:xfrm>
          <a:prstGeom prst="rect">
            <a:avLst/>
          </a:prstGeom>
          <a:noFill/>
        </p:spPr>
        <p:txBody>
          <a:bodyPr wrap="square" rtlCol="0">
            <a:spAutoFit/>
          </a:bodyPr>
          <a:lstStyle/>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over a decade, we have helped hundreds of clients secure top position on search engines.</a:t>
            </a: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We thrive on finding ways to help our clients develop new business</a:t>
            </a: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operate more efficiently in order increase productivity and profitability.</a:t>
            </a:r>
          </a:p>
        </p:txBody>
      </p:sp>
      <p:pic>
        <p:nvPicPr>
          <p:cNvPr id="66" name="Picture 65"/>
          <p:cNvPicPr>
            <a:picLocks noChangeAspect="1"/>
          </p:cNvPicPr>
          <p:nvPr/>
        </p:nvPicPr>
        <p:blipFill>
          <a:blip r:embed="rId8"/>
          <a:stretch>
            <a:fillRect/>
          </a:stretch>
        </p:blipFill>
        <p:spPr>
          <a:xfrm>
            <a:off x="3909807" y="412616"/>
            <a:ext cx="1900951" cy="1024861"/>
          </a:xfrm>
          <a:prstGeom prst="rect">
            <a:avLst/>
          </a:prstGeom>
        </p:spPr>
      </p:pic>
      <p:pic>
        <p:nvPicPr>
          <p:cNvPr id="67" name="Picture 6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65477" y="575392"/>
            <a:ext cx="2393856" cy="641553"/>
          </a:xfrm>
          <a:prstGeom prst="rect">
            <a:avLst/>
          </a:prstGeom>
        </p:spPr>
      </p:pic>
      <p:cxnSp>
        <p:nvCxnSpPr>
          <p:cNvPr id="69" name="Straight Connector 68"/>
          <p:cNvCxnSpPr/>
          <p:nvPr/>
        </p:nvCxnSpPr>
        <p:spPr>
          <a:xfrm>
            <a:off x="6105363" y="593557"/>
            <a:ext cx="0" cy="4595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500107" y="3592340"/>
            <a:ext cx="1928100" cy="1015663"/>
          </a:xfrm>
          <a:prstGeom prst="rect">
            <a:avLst/>
          </a:prstGeom>
          <a:noFill/>
        </p:spPr>
        <p:txBody>
          <a:bodyPr wrap="square" rtlCol="0">
            <a:spAutoFit/>
          </a:bodyP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We’re right there with you constantly making educated adjustments so your business is never stale.</a:t>
            </a:r>
          </a:p>
        </p:txBody>
      </p:sp>
    </p:spTree>
    <p:extLst>
      <p:ext uri="{BB962C8B-B14F-4D97-AF65-F5344CB8AC3E}">
        <p14:creationId xmlns:p14="http://schemas.microsoft.com/office/powerpoint/2010/main" val="277695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787443" y="-1"/>
            <a:ext cx="7404557" cy="961054"/>
            <a:chOff x="4787443" y="-1"/>
            <a:chExt cx="7404557" cy="961054"/>
          </a:xfrm>
        </p:grpSpPr>
        <p:sp>
          <p:nvSpPr>
            <p:cNvPr id="8" name="Flowchart: Manual Input 7"/>
            <p:cNvSpPr/>
            <p:nvPr/>
          </p:nvSpPr>
          <p:spPr>
            <a:xfrm rot="16200000">
              <a:off x="7416700" y="-2629257"/>
              <a:ext cx="961053" cy="6219568"/>
            </a:xfrm>
            <a:prstGeom prst="flowChartManualInpu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 name="Flowchart: Manual Input 6"/>
            <p:cNvSpPr/>
            <p:nvPr/>
          </p:nvSpPr>
          <p:spPr>
            <a:xfrm rot="16200000">
              <a:off x="8601689" y="-2629258"/>
              <a:ext cx="961053" cy="6219568"/>
            </a:xfrm>
            <a:prstGeom prst="flowChartManualInput">
              <a:avLst/>
            </a:prstGeom>
            <a:gradFill flip="none" rotWithShape="1">
              <a:gsLst>
                <a:gs pos="37000">
                  <a:schemeClr val="tx1">
                    <a:lumMod val="65000"/>
                    <a:lumOff val="35000"/>
                  </a:schemeClr>
                </a:gs>
                <a:gs pos="100000">
                  <a:srgbClr val="7CA7A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6" name="TextBox 15"/>
            <p:cNvSpPr txBox="1"/>
            <p:nvPr/>
          </p:nvSpPr>
          <p:spPr>
            <a:xfrm>
              <a:off x="10242428" y="49661"/>
              <a:ext cx="1949572" cy="769441"/>
            </a:xfrm>
            <a:prstGeom prst="rect">
              <a:avLst/>
            </a:prstGeom>
            <a:noFill/>
          </p:spPr>
          <p:txBody>
            <a:bodyPr wrap="none" rtlCol="0">
              <a:spAutoFit/>
            </a:bodyPr>
            <a:lstStyle/>
            <a:p>
              <a:pPr algn="r"/>
              <a:r>
                <a:rPr lang="en-US" sz="4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eSignit</a:t>
              </a:r>
              <a:endPar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8" name="Group 47"/>
          <p:cNvGrpSpPr/>
          <p:nvPr/>
        </p:nvGrpSpPr>
        <p:grpSpPr>
          <a:xfrm>
            <a:off x="0" y="6480736"/>
            <a:ext cx="12192002" cy="377264"/>
            <a:chOff x="0" y="6480736"/>
            <a:chExt cx="12192002" cy="377264"/>
          </a:xfrm>
        </p:grpSpPr>
        <p:sp>
          <p:nvSpPr>
            <p:cNvPr id="13" name="Rectangle 12"/>
            <p:cNvSpPr/>
            <p:nvPr/>
          </p:nvSpPr>
          <p:spPr>
            <a:xfrm>
              <a:off x="0" y="6484776"/>
              <a:ext cx="12192000" cy="373224"/>
            </a:xfrm>
            <a:prstGeom prst="rec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Input 14"/>
            <p:cNvSpPr/>
            <p:nvPr/>
          </p:nvSpPr>
          <p:spPr>
            <a:xfrm rot="16200000">
              <a:off x="9592963" y="4258960"/>
              <a:ext cx="377264" cy="48208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8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88"/>
                  </a:moveTo>
                  <a:lnTo>
                    <a:pt x="10000" y="0"/>
                  </a:lnTo>
                  <a:lnTo>
                    <a:pt x="10000" y="10000"/>
                  </a:lnTo>
                  <a:lnTo>
                    <a:pt x="0" y="10000"/>
                  </a:lnTo>
                  <a:lnTo>
                    <a:pt x="0" y="88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10347649" y="6518812"/>
              <a:ext cx="597161" cy="32194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767" y="6543928"/>
              <a:ext cx="1013868" cy="271716"/>
            </a:xfrm>
            <a:prstGeom prst="rect">
              <a:avLst/>
            </a:prstGeom>
          </p:spPr>
        </p:pic>
        <p:cxnSp>
          <p:nvCxnSpPr>
            <p:cNvPr id="20" name="Straight Connector 19"/>
            <p:cNvCxnSpPr/>
            <p:nvPr/>
          </p:nvCxnSpPr>
          <p:spPr>
            <a:xfrm>
              <a:off x="11007011" y="6543928"/>
              <a:ext cx="0" cy="2717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8126450" y="1249356"/>
            <a:ext cx="3953060" cy="47763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04490" y="1249357"/>
            <a:ext cx="3953060" cy="47763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2530" y="1249357"/>
            <a:ext cx="3953060" cy="47763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40" name="Group 39"/>
          <p:cNvGrpSpPr/>
          <p:nvPr/>
        </p:nvGrpSpPr>
        <p:grpSpPr>
          <a:xfrm>
            <a:off x="4104490" y="1257373"/>
            <a:ext cx="1345498" cy="944652"/>
            <a:chOff x="4380040" y="1266704"/>
            <a:chExt cx="1345498" cy="944652"/>
          </a:xfrm>
        </p:grpSpPr>
        <p:sp>
          <p:nvSpPr>
            <p:cNvPr id="25" name="Rectangle 24"/>
            <p:cNvSpPr/>
            <p:nvPr/>
          </p:nvSpPr>
          <p:spPr>
            <a:xfrm>
              <a:off x="4380040" y="1266704"/>
              <a:ext cx="1345498" cy="944652"/>
            </a:xfrm>
            <a:prstGeom prst="rect">
              <a:avLst/>
            </a:prstGeom>
            <a:solidFill>
              <a:srgbClr val="3AAEA9"/>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Image 23"/>
            <p:cNvPicPr>
              <a:picLocks noChangeAspect="1"/>
            </p:cNvPicPr>
            <p:nvPr/>
          </p:nvPicPr>
          <p:blipFill>
            <a:blip r:embed="rId4"/>
            <a:stretch>
              <a:fillRect/>
            </a:stretch>
          </p:blipFill>
          <p:spPr>
            <a:xfrm>
              <a:off x="4726085" y="1402785"/>
              <a:ext cx="676339" cy="626801"/>
            </a:xfrm>
            <a:prstGeom prst="rect">
              <a:avLst/>
            </a:prstGeom>
          </p:spPr>
        </p:pic>
      </p:grpSp>
      <p:grpSp>
        <p:nvGrpSpPr>
          <p:cNvPr id="39" name="Group 38"/>
          <p:cNvGrpSpPr/>
          <p:nvPr/>
        </p:nvGrpSpPr>
        <p:grpSpPr>
          <a:xfrm>
            <a:off x="82530" y="1257373"/>
            <a:ext cx="1345498" cy="944652"/>
            <a:chOff x="679245" y="1266704"/>
            <a:chExt cx="1345498" cy="944652"/>
          </a:xfrm>
        </p:grpSpPr>
        <p:sp>
          <p:nvSpPr>
            <p:cNvPr id="24" name="Rectangle 23"/>
            <p:cNvSpPr/>
            <p:nvPr/>
          </p:nvSpPr>
          <p:spPr>
            <a:xfrm>
              <a:off x="679245" y="1266704"/>
              <a:ext cx="1345498" cy="944652"/>
            </a:xfrm>
            <a:prstGeom prst="rect">
              <a:avLst/>
            </a:prstGeom>
            <a:solidFill>
              <a:srgbClr val="567B8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Image 34"/>
            <p:cNvPicPr>
              <a:picLocks noChangeAspect="1"/>
            </p:cNvPicPr>
            <p:nvPr/>
          </p:nvPicPr>
          <p:blipFill>
            <a:blip r:embed="rId5"/>
            <a:stretch>
              <a:fillRect/>
            </a:stretch>
          </p:blipFill>
          <p:spPr>
            <a:xfrm>
              <a:off x="908335" y="1388874"/>
              <a:ext cx="851977" cy="700312"/>
            </a:xfrm>
            <a:prstGeom prst="rect">
              <a:avLst/>
            </a:prstGeom>
          </p:spPr>
        </p:pic>
      </p:grpSp>
      <p:grpSp>
        <p:nvGrpSpPr>
          <p:cNvPr id="41" name="Group 40"/>
          <p:cNvGrpSpPr/>
          <p:nvPr/>
        </p:nvGrpSpPr>
        <p:grpSpPr>
          <a:xfrm>
            <a:off x="8126450" y="1257373"/>
            <a:ext cx="1345498" cy="944652"/>
            <a:chOff x="8084120" y="1266704"/>
            <a:chExt cx="1345498" cy="944652"/>
          </a:xfrm>
        </p:grpSpPr>
        <p:sp>
          <p:nvSpPr>
            <p:cNvPr id="26" name="Rectangle 25"/>
            <p:cNvSpPr/>
            <p:nvPr/>
          </p:nvSpPr>
          <p:spPr>
            <a:xfrm>
              <a:off x="8084120" y="1266704"/>
              <a:ext cx="1345498" cy="944652"/>
            </a:xfrm>
            <a:prstGeom prst="rect">
              <a:avLst/>
            </a:prstGeom>
            <a:solidFill>
              <a:srgbClr val="B8D25A"/>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Image 30"/>
            <p:cNvPicPr>
              <a:picLocks noChangeAspect="1"/>
            </p:cNvPicPr>
            <p:nvPr/>
          </p:nvPicPr>
          <p:blipFill>
            <a:blip r:embed="rId6"/>
            <a:stretch>
              <a:fillRect/>
            </a:stretch>
          </p:blipFill>
          <p:spPr>
            <a:xfrm>
              <a:off x="8417451" y="1398743"/>
              <a:ext cx="773202" cy="648938"/>
            </a:xfrm>
            <a:prstGeom prst="rect">
              <a:avLst/>
            </a:prstGeom>
          </p:spPr>
        </p:pic>
      </p:grpSp>
      <p:sp>
        <p:nvSpPr>
          <p:cNvPr id="31" name="TextBox 30"/>
          <p:cNvSpPr txBox="1"/>
          <p:nvPr/>
        </p:nvSpPr>
        <p:spPr>
          <a:xfrm>
            <a:off x="1509642" y="1798753"/>
            <a:ext cx="902811" cy="400110"/>
          </a:xfrm>
          <a:prstGeom prst="rect">
            <a:avLst/>
          </a:prstGeom>
          <a:noFill/>
        </p:spPr>
        <p:txBody>
          <a:bodyPr wrap="none" rtlCol="0">
            <a:spAutoFit/>
          </a:bodyPr>
          <a:lstStyle/>
          <a:p>
            <a:r>
              <a:rPr lang="en-US" sz="2000" b="1" dirty="0">
                <a:solidFill>
                  <a:srgbClr val="567B83"/>
                </a:solidFill>
                <a:latin typeface="Open Sans" panose="020B0606030504020204" pitchFamily="34" charset="0"/>
                <a:ea typeface="Open Sans" panose="020B0606030504020204" pitchFamily="34" charset="0"/>
                <a:cs typeface="Open Sans" panose="020B0606030504020204" pitchFamily="34" charset="0"/>
              </a:rPr>
              <a:t>For IT</a:t>
            </a:r>
          </a:p>
        </p:txBody>
      </p:sp>
      <p:sp>
        <p:nvSpPr>
          <p:cNvPr id="32" name="TextBox 31"/>
          <p:cNvSpPr txBox="1"/>
          <p:nvPr/>
        </p:nvSpPr>
        <p:spPr>
          <a:xfrm>
            <a:off x="5518888" y="1794854"/>
            <a:ext cx="1934247" cy="400110"/>
          </a:xfrm>
          <a:prstGeom prst="rect">
            <a:avLst/>
          </a:prstGeom>
          <a:noFill/>
        </p:spPr>
        <p:txBody>
          <a:bodyPr wrap="none" rtlCol="0">
            <a:spAutoFit/>
          </a:bodyPr>
          <a:lstStyle/>
          <a:p>
            <a:r>
              <a:rPr lang="en-US" sz="2000" b="1" dirty="0">
                <a:solidFill>
                  <a:srgbClr val="3AAEA9"/>
                </a:solidFill>
                <a:latin typeface="Open Sans" panose="020B0606030504020204" pitchFamily="34" charset="0"/>
                <a:ea typeface="Open Sans" panose="020B0606030504020204" pitchFamily="34" charset="0"/>
                <a:cs typeface="Open Sans" panose="020B0606030504020204" pitchFamily="34" charset="0"/>
              </a:rPr>
              <a:t>For Employees</a:t>
            </a:r>
          </a:p>
        </p:txBody>
      </p:sp>
      <p:sp>
        <p:nvSpPr>
          <p:cNvPr id="33" name="TextBox 32"/>
          <p:cNvSpPr txBox="1"/>
          <p:nvPr/>
        </p:nvSpPr>
        <p:spPr>
          <a:xfrm>
            <a:off x="9540848" y="1798390"/>
            <a:ext cx="1897827" cy="400110"/>
          </a:xfrm>
          <a:prstGeom prst="rect">
            <a:avLst/>
          </a:prstGeom>
          <a:noFill/>
        </p:spPr>
        <p:txBody>
          <a:bodyPr wrap="none" rtlCol="0">
            <a:spAutoFit/>
          </a:bodyPr>
          <a:lstStyle/>
          <a:p>
            <a:r>
              <a:rPr lang="en-US" sz="2000" b="1" dirty="0">
                <a:solidFill>
                  <a:srgbClr val="B8D25A"/>
                </a:solidFill>
                <a:latin typeface="Open Sans" panose="020B0606030504020204" pitchFamily="34" charset="0"/>
                <a:ea typeface="Open Sans" panose="020B0606030504020204" pitchFamily="34" charset="0"/>
                <a:cs typeface="Open Sans" panose="020B0606030504020204" pitchFamily="34" charset="0"/>
              </a:rPr>
              <a:t>For Marketing</a:t>
            </a:r>
          </a:p>
        </p:txBody>
      </p:sp>
      <p:sp>
        <p:nvSpPr>
          <p:cNvPr id="35" name="Rectangle 34"/>
          <p:cNvSpPr/>
          <p:nvPr/>
        </p:nvSpPr>
        <p:spPr>
          <a:xfrm>
            <a:off x="224572" y="2467975"/>
            <a:ext cx="3472950" cy="1169551"/>
          </a:xfrm>
          <a:prstGeom prst="rect">
            <a:avLst/>
          </a:prstGeom>
        </p:spPr>
        <p:txBody>
          <a:bodyPr wrap="square">
            <a:spAutoFit/>
          </a:bodyPr>
          <a:lstStyle/>
          <a:p>
            <a:pPr algn="ctr"/>
            <a:r>
              <a:rPr lang="en-US" sz="12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Centralize &amp; control your email signatures</a:t>
            </a:r>
            <a:endPar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Make changes or updates to your employees’ email signatures in just a few clicks from a single administrator control panel. </a:t>
            </a:r>
          </a:p>
          <a:p>
            <a:pPr algn="ctr"/>
            <a:endPar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p:cNvSpPr/>
          <p:nvPr/>
        </p:nvSpPr>
        <p:spPr>
          <a:xfrm>
            <a:off x="4122340" y="2453106"/>
            <a:ext cx="3935210" cy="984885"/>
          </a:xfrm>
          <a:prstGeom prst="rect">
            <a:avLst/>
          </a:prstGeom>
        </p:spPr>
        <p:txBody>
          <a:bodyPr wrap="square">
            <a:spAutoFit/>
          </a:bodyPr>
          <a:lstStyle/>
          <a:p>
            <a:pPr algn="ctr"/>
            <a:r>
              <a:rPr lang="en-US" sz="12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Simple &amp; flexible</a:t>
            </a:r>
          </a:p>
          <a:p>
            <a:pPr algn="ctr"/>
            <a:endParaRPr lang="en-US" sz="1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With 100% automated email signature management, simply implement your employees’ signatures for them and they are ready to go. </a:t>
            </a:r>
          </a:p>
        </p:txBody>
      </p:sp>
      <p:sp>
        <p:nvSpPr>
          <p:cNvPr id="42" name="Rectangle 41"/>
          <p:cNvSpPr/>
          <p:nvPr/>
        </p:nvSpPr>
        <p:spPr>
          <a:xfrm>
            <a:off x="8126451" y="2393615"/>
            <a:ext cx="3953058" cy="1015663"/>
          </a:xfrm>
          <a:prstGeom prst="rect">
            <a:avLst/>
          </a:prstGeom>
        </p:spPr>
        <p:txBody>
          <a:bodyPr wrap="square">
            <a:spAutoFit/>
          </a:bodyPr>
          <a:lstStyle/>
          <a:p>
            <a:pPr algn="ctr"/>
            <a:r>
              <a:rPr lang="en-US" sz="12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Standardize &amp; boost</a:t>
            </a:r>
          </a:p>
          <a:p>
            <a:pPr algn="ctr"/>
            <a:r>
              <a:rPr lang="en-US" sz="12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impact of your signatures.</a:t>
            </a:r>
            <a:br>
              <a:rPr lang="en-US" sz="12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endParaRPr lang="en-US" sz="12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Roll out dynamic, controlled, and targeted </a:t>
            </a:r>
          </a:p>
          <a:p>
            <a:pPr algn="ct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communications campaigns. </a:t>
            </a:r>
          </a:p>
        </p:txBody>
      </p:sp>
      <p:sp>
        <p:nvSpPr>
          <p:cNvPr id="43" name="Rectangle 42"/>
          <p:cNvSpPr/>
          <p:nvPr/>
        </p:nvSpPr>
        <p:spPr>
          <a:xfrm>
            <a:off x="82530" y="3689072"/>
            <a:ext cx="3953060" cy="23366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200" b="1" dirty="0">
                <a:solidFill>
                  <a:srgbClr val="5C5151"/>
                </a:solidFill>
                <a:latin typeface="Open Sans" panose="020B0606030504020204" pitchFamily="34" charset="0"/>
                <a:ea typeface="Open Sans" panose="020B0606030504020204" pitchFamily="34" charset="0"/>
                <a:cs typeface="Open Sans" panose="020B0606030504020204" pitchFamily="34" charset="0"/>
              </a:rPr>
              <a:t>Benefits for IT departments</a:t>
            </a:r>
          </a:p>
          <a:p>
            <a:pPr marL="171450" indent="-171450">
              <a:lnSpc>
                <a:spcPts val="1800"/>
              </a:lnSpc>
              <a:buFont typeface="Arial" panose="020B0604020202020204" pitchFamily="34" charset="0"/>
              <a:buChar char="•"/>
            </a:pPr>
            <a:endPar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nSpc>
                <a:spcPts val="1800"/>
              </a:lnSpc>
              <a:buFont typeface="Arial" panose="020B0604020202020204" pitchFamily="34" charset="0"/>
              <a:buChar char="•"/>
            </a:pPr>
            <a:r>
              <a:rPr lang="en-US" sz="1200" dirty="0">
                <a:solidFill>
                  <a:srgbClr val="567B83"/>
                </a:solidFill>
                <a:latin typeface="Open Sans" panose="020B0606030504020204" pitchFamily="34" charset="0"/>
                <a:ea typeface="Open Sans" panose="020B0606030504020204" pitchFamily="34" charset="0"/>
                <a:cs typeface="Open Sans" panose="020B0606030504020204" pitchFamily="34" charset="0"/>
              </a:rPr>
              <a:t>Automate your process </a:t>
            </a: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and free up time and resources currently spent managing signatures.</a:t>
            </a:r>
          </a:p>
          <a:p>
            <a:pPr marL="171450" indent="-171450">
              <a:lnSpc>
                <a:spcPts val="1800"/>
              </a:lnSpc>
              <a:buFont typeface="Arial" panose="020B0604020202020204" pitchFamily="34" charset="0"/>
              <a:buChar char="•"/>
            </a:pPr>
            <a:r>
              <a:rPr lang="en-US" sz="1200" dirty="0">
                <a:solidFill>
                  <a:srgbClr val="567B83"/>
                </a:solidFill>
                <a:latin typeface="Open Sans" panose="020B0606030504020204" pitchFamily="34" charset="0"/>
                <a:ea typeface="Open Sans" panose="020B0606030504020204" pitchFamily="34" charset="0"/>
                <a:cs typeface="Open Sans" panose="020B0606030504020204" pitchFamily="34" charset="0"/>
              </a:rPr>
              <a:t>Cover 100% of your organization’s needs </a:t>
            </a: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with a single solution.</a:t>
            </a:r>
          </a:p>
          <a:p>
            <a:pPr marL="171450" indent="-171450">
              <a:lnSpc>
                <a:spcPts val="1800"/>
              </a:lnSpc>
              <a:buFont typeface="Arial" panose="020B0604020202020204" pitchFamily="34" charset="0"/>
              <a:buChar char="•"/>
            </a:pPr>
            <a:r>
              <a:rPr lang="en-US" sz="1200" dirty="0">
                <a:solidFill>
                  <a:srgbClr val="567B83"/>
                </a:solidFill>
                <a:latin typeface="Open Sans" panose="020B0606030504020204" pitchFamily="34" charset="0"/>
                <a:ea typeface="Open Sans" panose="020B0606030504020204" pitchFamily="34" charset="0"/>
                <a:cs typeface="Open Sans" panose="020B0606030504020204" pitchFamily="34" charset="0"/>
              </a:rPr>
              <a:t>Save time </a:t>
            </a: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with a reliable, agile solution.</a:t>
            </a:r>
          </a:p>
          <a:p>
            <a:pPr marL="171450" indent="-171450">
              <a:lnSpc>
                <a:spcPts val="1800"/>
              </a:lnSpc>
              <a:buFont typeface="Arial" panose="020B0604020202020204" pitchFamily="34" charset="0"/>
              <a:buChar char="•"/>
            </a:pPr>
            <a:endPar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43"/>
          <p:cNvSpPr/>
          <p:nvPr/>
        </p:nvSpPr>
        <p:spPr>
          <a:xfrm>
            <a:off x="4104084" y="3689072"/>
            <a:ext cx="3953060" cy="23366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200" b="1" dirty="0">
                <a:solidFill>
                  <a:srgbClr val="5C5151"/>
                </a:solidFill>
                <a:latin typeface="Open Sans" panose="020B0606030504020204" pitchFamily="34" charset="0"/>
                <a:ea typeface="Open Sans" panose="020B0606030504020204" pitchFamily="34" charset="0"/>
                <a:cs typeface="Open Sans" panose="020B0606030504020204" pitchFamily="34" charset="0"/>
              </a:rPr>
              <a:t>Benefits for users</a:t>
            </a:r>
          </a:p>
          <a:p>
            <a:pPr algn="ctr">
              <a:lnSpc>
                <a:spcPts val="1800"/>
              </a:lnSpc>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nSpc>
                <a:spcPts val="1800"/>
              </a:lnSpc>
              <a:buFont typeface="Arial" panose="020B0604020202020204" pitchFamily="34" charset="0"/>
              <a:buChar char="•"/>
            </a:pPr>
            <a:r>
              <a:rPr lang="en-US" sz="1200" dirty="0">
                <a:solidFill>
                  <a:srgbClr val="3AAEA9"/>
                </a:solidFill>
                <a:latin typeface="Open Sans" panose="020B0606030504020204" pitchFamily="34" charset="0"/>
                <a:ea typeface="Open Sans" panose="020B0606030504020204" pitchFamily="34" charset="0"/>
                <a:cs typeface="Open Sans" panose="020B0606030504020204" pitchFamily="34" charset="0"/>
              </a:rPr>
              <a:t>Save your users time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they currently spend managing email signatures</a:t>
            </a:r>
          </a:p>
          <a:p>
            <a:pPr marL="171450" indent="-171450">
              <a:lnSpc>
                <a:spcPts val="1800"/>
              </a:lnSpc>
              <a:buFont typeface="Arial" panose="020B0604020202020204" pitchFamily="34" charset="0"/>
              <a:buChar char="•"/>
            </a:pPr>
            <a:r>
              <a:rPr lang="en-US" sz="1200" dirty="0">
                <a:solidFill>
                  <a:srgbClr val="3AAEA9"/>
                </a:solidFill>
                <a:latin typeface="Open Sans" panose="020B0606030504020204" pitchFamily="34" charset="0"/>
                <a:ea typeface="Open Sans" panose="020B0606030504020204" pitchFamily="34" charset="0"/>
                <a:cs typeface="Open Sans" panose="020B0606030504020204" pitchFamily="34" charset="0"/>
              </a:rPr>
              <a:t>Cover 100% of your users’ needs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by giving them a flexible solution they can manage themselves.</a:t>
            </a:r>
          </a:p>
          <a:p>
            <a:pPr marL="171450" indent="-171450">
              <a:lnSpc>
                <a:spcPts val="1800"/>
              </a:lnSpc>
              <a:buFont typeface="Arial" panose="020B0604020202020204" pitchFamily="34" charset="0"/>
              <a:buChar char="•"/>
            </a:pPr>
            <a:r>
              <a:rPr lang="en-US" sz="1200" dirty="0">
                <a:solidFill>
                  <a:srgbClr val="3AAEA9"/>
                </a:solidFill>
                <a:latin typeface="Open Sans" panose="020B0606030504020204" pitchFamily="34" charset="0"/>
                <a:ea typeface="Open Sans" panose="020B0606030504020204" pitchFamily="34" charset="0"/>
                <a:cs typeface="Open Sans" panose="020B0606030504020204" pitchFamily="34" charset="0"/>
              </a:rPr>
              <a:t>Boost employee engagement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by leveraging email to share your organization’s latest news. </a:t>
            </a:r>
          </a:p>
        </p:txBody>
      </p:sp>
      <p:sp>
        <p:nvSpPr>
          <p:cNvPr id="45" name="Rectangle 44"/>
          <p:cNvSpPr/>
          <p:nvPr/>
        </p:nvSpPr>
        <p:spPr>
          <a:xfrm>
            <a:off x="8126044" y="3689072"/>
            <a:ext cx="3953060" cy="23366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200" b="1" dirty="0">
                <a:solidFill>
                  <a:srgbClr val="5C5151"/>
                </a:solidFill>
                <a:latin typeface="Open Sans" panose="020B0606030504020204" pitchFamily="34" charset="0"/>
                <a:ea typeface="Open Sans" panose="020B0606030504020204" pitchFamily="34" charset="0"/>
                <a:cs typeface="Open Sans" panose="020B0606030504020204" pitchFamily="34" charset="0"/>
              </a:rPr>
              <a:t>Benefits for communication departments</a:t>
            </a:r>
          </a:p>
          <a:p>
            <a:pPr>
              <a:lnSpc>
                <a:spcPts val="1800"/>
              </a:lnSpc>
            </a:pPr>
            <a:endParaRPr lang="en-US" sz="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nSpc>
                <a:spcPts val="1800"/>
              </a:lnSpc>
              <a:buFont typeface="Arial" panose="020B0604020202020204" pitchFamily="34" charset="0"/>
              <a:buChar char="•"/>
            </a:pPr>
            <a:r>
              <a:rPr lang="en-US" sz="1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Ensure a consistent brand identity</a:t>
            </a:r>
            <a:r>
              <a:rPr lang="en-US" sz="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by standardizing 100% of your signatures.</a:t>
            </a:r>
          </a:p>
          <a:p>
            <a:pPr marL="171450" indent="-171450">
              <a:lnSpc>
                <a:spcPts val="1800"/>
              </a:lnSpc>
              <a:buFont typeface="Arial" panose="020B0604020202020204" pitchFamily="34" charset="0"/>
              <a:buChar char="•"/>
            </a:pPr>
            <a:r>
              <a:rPr lang="en-US" sz="1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Boost communications </a:t>
            </a:r>
            <a:r>
              <a:rPr lang="en-US" sz="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by integrating dynamic banners into your signatures.</a:t>
            </a:r>
          </a:p>
          <a:p>
            <a:pPr marL="171450" indent="-171450">
              <a:lnSpc>
                <a:spcPts val="1800"/>
              </a:lnSpc>
              <a:buFont typeface="Arial" panose="020B0604020202020204" pitchFamily="34" charset="0"/>
              <a:buChar char="•"/>
            </a:pPr>
            <a:r>
              <a:rPr lang="en-US" sz="1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Leverage your marketing databases</a:t>
            </a:r>
            <a:r>
              <a:rPr lang="en-US" sz="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and increase your return on investment.</a:t>
            </a:r>
          </a:p>
        </p:txBody>
      </p:sp>
    </p:spTree>
    <p:extLst>
      <p:ext uri="{BB962C8B-B14F-4D97-AF65-F5344CB8AC3E}">
        <p14:creationId xmlns:p14="http://schemas.microsoft.com/office/powerpoint/2010/main" val="405525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480736"/>
            <a:ext cx="12192002" cy="377264"/>
            <a:chOff x="0" y="6480736"/>
            <a:chExt cx="12192002" cy="377264"/>
          </a:xfrm>
        </p:grpSpPr>
        <p:sp>
          <p:nvSpPr>
            <p:cNvPr id="9" name="Rectangle 8"/>
            <p:cNvSpPr/>
            <p:nvPr/>
          </p:nvSpPr>
          <p:spPr>
            <a:xfrm>
              <a:off x="0" y="6484776"/>
              <a:ext cx="12192000" cy="373224"/>
            </a:xfrm>
            <a:prstGeom prst="rec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Input 14"/>
            <p:cNvSpPr/>
            <p:nvPr/>
          </p:nvSpPr>
          <p:spPr>
            <a:xfrm rot="16200000">
              <a:off x="9592963" y="4258960"/>
              <a:ext cx="377264" cy="48208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8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88"/>
                  </a:moveTo>
                  <a:lnTo>
                    <a:pt x="10000" y="0"/>
                  </a:lnTo>
                  <a:lnTo>
                    <a:pt x="10000" y="10000"/>
                  </a:lnTo>
                  <a:lnTo>
                    <a:pt x="0" y="10000"/>
                  </a:lnTo>
                  <a:lnTo>
                    <a:pt x="0" y="88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10347649" y="6518812"/>
              <a:ext cx="597161" cy="32194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767" y="6543928"/>
              <a:ext cx="1013868" cy="271716"/>
            </a:xfrm>
            <a:prstGeom prst="rect">
              <a:avLst/>
            </a:prstGeom>
          </p:spPr>
        </p:pic>
        <p:cxnSp>
          <p:nvCxnSpPr>
            <p:cNvPr id="13" name="Straight Connector 12"/>
            <p:cNvCxnSpPr/>
            <p:nvPr/>
          </p:nvCxnSpPr>
          <p:spPr>
            <a:xfrm>
              <a:off x="11007011" y="6543928"/>
              <a:ext cx="0" cy="2717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Rounded Rectangle 39"/>
          <p:cNvSpPr/>
          <p:nvPr/>
        </p:nvSpPr>
        <p:spPr>
          <a:xfrm>
            <a:off x="6261680" y="1258424"/>
            <a:ext cx="5655399" cy="4592097"/>
          </a:xfrm>
          <a:prstGeom prst="roundRect">
            <a:avLst>
              <a:gd name="adj" fmla="val 0"/>
            </a:avLst>
          </a:prstGeom>
          <a:solidFill>
            <a:schemeClr val="bg2">
              <a:alpha val="44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787443" y="-1"/>
            <a:ext cx="7404557" cy="961054"/>
            <a:chOff x="4787443" y="-1"/>
            <a:chExt cx="7404557" cy="961054"/>
          </a:xfrm>
        </p:grpSpPr>
        <p:sp>
          <p:nvSpPr>
            <p:cNvPr id="19" name="Flowchart: Manual Input 18"/>
            <p:cNvSpPr/>
            <p:nvPr/>
          </p:nvSpPr>
          <p:spPr>
            <a:xfrm rot="16200000">
              <a:off x="7416700" y="-2629257"/>
              <a:ext cx="961053" cy="6219568"/>
            </a:xfrm>
            <a:prstGeom prst="flowChartManualInpu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0" name="Flowchart: Manual Input 19"/>
            <p:cNvSpPr/>
            <p:nvPr/>
          </p:nvSpPr>
          <p:spPr>
            <a:xfrm rot="16200000">
              <a:off x="8601689" y="-2629258"/>
              <a:ext cx="961053" cy="6219568"/>
            </a:xfrm>
            <a:prstGeom prst="flowChartManualInput">
              <a:avLst/>
            </a:prstGeom>
            <a:gradFill flip="none" rotWithShape="1">
              <a:gsLst>
                <a:gs pos="37000">
                  <a:schemeClr val="tx1">
                    <a:lumMod val="65000"/>
                    <a:lumOff val="35000"/>
                  </a:schemeClr>
                </a:gs>
                <a:gs pos="100000">
                  <a:srgbClr val="7CA7A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1" name="TextBox 20"/>
            <p:cNvSpPr txBox="1"/>
            <p:nvPr/>
          </p:nvSpPr>
          <p:spPr>
            <a:xfrm>
              <a:off x="7770660" y="49661"/>
              <a:ext cx="4421340" cy="769441"/>
            </a:xfrm>
            <a:prstGeom prst="rect">
              <a:avLst/>
            </a:prstGeom>
            <a:noFill/>
          </p:spPr>
          <p:txBody>
            <a:bodyPr wrap="none" rtlCol="0">
              <a:spAutoFit/>
            </a:bodyPr>
            <a:lstStyle/>
            <a:p>
              <a:pPr algn="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Email Marketing</a:t>
              </a:r>
            </a:p>
          </p:txBody>
        </p:sp>
      </p:grpSp>
      <p:pic>
        <p:nvPicPr>
          <p:cNvPr id="36" name="Picture 35"/>
          <p:cNvPicPr>
            <a:picLocks noChangeAspect="1"/>
          </p:cNvPicPr>
          <p:nvPr/>
        </p:nvPicPr>
        <p:blipFill rotWithShape="1">
          <a:blip r:embed="rId4"/>
          <a:srcRect t="2156"/>
          <a:stretch/>
        </p:blipFill>
        <p:spPr>
          <a:xfrm>
            <a:off x="6536711" y="2426718"/>
            <a:ext cx="5076012" cy="2798736"/>
          </a:xfrm>
          <a:prstGeom prst="rect">
            <a:avLst/>
          </a:prstGeom>
          <a:effectLst>
            <a:outerShdw blurRad="50800" dist="38100" dir="2700000" algn="tl" rotWithShape="0">
              <a:prstClr val="black">
                <a:alpha val="40000"/>
              </a:prstClr>
            </a:outerShdw>
          </a:effectLst>
        </p:spPr>
      </p:pic>
      <p:sp>
        <p:nvSpPr>
          <p:cNvPr id="38" name="Rectangle 37"/>
          <p:cNvSpPr/>
          <p:nvPr/>
        </p:nvSpPr>
        <p:spPr>
          <a:xfrm>
            <a:off x="6640026" y="1449316"/>
            <a:ext cx="5130068" cy="738664"/>
          </a:xfrm>
          <a:prstGeom prst="rect">
            <a:avLst/>
          </a:prstGeom>
        </p:spPr>
        <p:txBody>
          <a:bodyPr wrap="square">
            <a:spAutoFit/>
          </a:bodyPr>
          <a:lstStyle/>
          <a:p>
            <a:pPr algn="ctr"/>
            <a:r>
              <a:rPr lang="en-US" sz="1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We pull out all the stops to make sure we’ve crafted a responsive email campaign that customers respond to, more than the industry average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625" y="1123657"/>
            <a:ext cx="774148" cy="77414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6528" y="2941380"/>
            <a:ext cx="633845" cy="63384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7294" y="4645705"/>
            <a:ext cx="734943" cy="734943"/>
          </a:xfrm>
          <a:prstGeom prst="rect">
            <a:avLst/>
          </a:prstGeom>
        </p:spPr>
      </p:pic>
      <p:sp>
        <p:nvSpPr>
          <p:cNvPr id="5" name="Rectangle 4"/>
          <p:cNvSpPr/>
          <p:nvPr/>
        </p:nvSpPr>
        <p:spPr>
          <a:xfrm>
            <a:off x="353603" y="941710"/>
            <a:ext cx="5249772" cy="1308041"/>
          </a:xfrm>
          <a:prstGeom prst="rect">
            <a:avLst/>
          </a:prstGeom>
          <a:solidFill>
            <a:srgbClr val="E4E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3603" y="2240400"/>
            <a:ext cx="5249772" cy="1308041"/>
          </a:xfrm>
          <a:prstGeom prst="rect">
            <a:avLst/>
          </a:prstGeom>
          <a:solidFill>
            <a:srgbClr val="A2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53603" y="4851294"/>
            <a:ext cx="5249772" cy="1308041"/>
          </a:xfrm>
          <a:prstGeom prst="rect">
            <a:avLst/>
          </a:prstGeom>
          <a:solidFill>
            <a:srgbClr val="547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0800000">
            <a:off x="727414" y="2236304"/>
            <a:ext cx="528480" cy="270771"/>
          </a:xfrm>
          <a:prstGeom prst="triangle">
            <a:avLst/>
          </a:prstGeom>
          <a:solidFill>
            <a:srgbClr val="E4E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313" y="892824"/>
            <a:ext cx="2155718" cy="461665"/>
          </a:xfrm>
          <a:prstGeom prst="rect">
            <a:avLst/>
          </a:prstGeom>
          <a:noFill/>
        </p:spPr>
        <p:txBody>
          <a:bodyPr wrap="non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01 CREATION</a:t>
            </a:r>
          </a:p>
        </p:txBody>
      </p:sp>
      <p:sp>
        <p:nvSpPr>
          <p:cNvPr id="43" name="TextBox 42"/>
          <p:cNvSpPr txBox="1"/>
          <p:nvPr/>
        </p:nvSpPr>
        <p:spPr>
          <a:xfrm>
            <a:off x="2967307" y="2194839"/>
            <a:ext cx="2734659" cy="461665"/>
          </a:xfrm>
          <a:prstGeom prst="rect">
            <a:avLst/>
          </a:prstGeom>
          <a:noFill/>
        </p:spPr>
        <p:txBody>
          <a:bodyPr wrap="non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02 AUTOMATION</a:t>
            </a:r>
          </a:p>
        </p:txBody>
      </p:sp>
      <p:sp>
        <p:nvSpPr>
          <p:cNvPr id="45" name="TextBox 44"/>
          <p:cNvSpPr txBox="1"/>
          <p:nvPr/>
        </p:nvSpPr>
        <p:spPr>
          <a:xfrm>
            <a:off x="3915831" y="4855084"/>
            <a:ext cx="1741439" cy="461665"/>
          </a:xfrm>
          <a:prstGeom prst="rect">
            <a:avLst/>
          </a:prstGeom>
          <a:noFill/>
        </p:spPr>
        <p:txBody>
          <a:bodyPr wrap="non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04 RESULT</a:t>
            </a:r>
          </a:p>
        </p:txBody>
      </p:sp>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454" y="2766012"/>
            <a:ext cx="930215" cy="930215"/>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410" y="5391451"/>
            <a:ext cx="875259" cy="875259"/>
          </a:xfrm>
          <a:prstGeom prst="rect">
            <a:avLst/>
          </a:prstGeom>
        </p:spPr>
      </p:pic>
      <p:sp>
        <p:nvSpPr>
          <p:cNvPr id="30" name="Rectangle 29"/>
          <p:cNvSpPr/>
          <p:nvPr/>
        </p:nvSpPr>
        <p:spPr>
          <a:xfrm>
            <a:off x="353603" y="3549901"/>
            <a:ext cx="5249772" cy="1308041"/>
          </a:xfrm>
          <a:prstGeom prst="rect">
            <a:avLst/>
          </a:prstGeom>
          <a:solidFill>
            <a:srgbClr val="3AA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4106528" y="3535784"/>
            <a:ext cx="528480" cy="270771"/>
          </a:xfrm>
          <a:prstGeom prst="triangle">
            <a:avLst/>
          </a:prstGeom>
          <a:solidFill>
            <a:srgbClr val="A2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a:off x="952434" y="4857942"/>
            <a:ext cx="528480" cy="270771"/>
          </a:xfrm>
          <a:prstGeom prst="triangle">
            <a:avLst/>
          </a:prstGeom>
          <a:solidFill>
            <a:srgbClr val="3AA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16386" y="3509086"/>
            <a:ext cx="1814920" cy="461665"/>
          </a:xfrm>
          <a:prstGeom prst="rect">
            <a:avLst/>
          </a:prstGeom>
          <a:noFill/>
        </p:spPr>
        <p:txBody>
          <a:bodyPr wrap="non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03 REPORT</a:t>
            </a:r>
          </a:p>
        </p:txBody>
      </p:sp>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5183" y="3854348"/>
            <a:ext cx="1007052" cy="1007052"/>
          </a:xfrm>
          <a:prstGeom prst="rect">
            <a:avLst/>
          </a:prstGeom>
        </p:spPr>
      </p:pic>
      <p:sp>
        <p:nvSpPr>
          <p:cNvPr id="15" name="Rectangle 14"/>
          <p:cNvSpPr/>
          <p:nvPr/>
        </p:nvSpPr>
        <p:spPr>
          <a:xfrm>
            <a:off x="1200608" y="2571558"/>
            <a:ext cx="4017561" cy="830997"/>
          </a:xfrm>
          <a:prstGeom prst="rect">
            <a:avLst/>
          </a:prstGeom>
        </p:spPr>
        <p:txBody>
          <a:bodyPr wrap="square">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Generate address list</a:t>
            </a:r>
          </a:p>
          <a:p>
            <a:pPr marL="285750" indent="-285750">
              <a:buFont typeface="Arial" panose="020B0604020202020204" pitchFamily="34" charset="0"/>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Date-specific promos, drip campaigns, workflow triggered emails, and everything</a:t>
            </a:r>
          </a:p>
          <a:p>
            <a:pPr marL="285750" indent="-285750">
              <a:buFont typeface="Arial" panose="020B0604020202020204" pitchFamily="34" charset="0"/>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Automatically deliver new blog contents</a:t>
            </a:r>
          </a:p>
        </p:txBody>
      </p:sp>
      <p:sp>
        <p:nvSpPr>
          <p:cNvPr id="16" name="Rectangle 15"/>
          <p:cNvSpPr/>
          <p:nvPr/>
        </p:nvSpPr>
        <p:spPr>
          <a:xfrm>
            <a:off x="474160" y="3961034"/>
            <a:ext cx="4276495" cy="830997"/>
          </a:xfrm>
          <a:prstGeom prst="rect">
            <a:avLst/>
          </a:prstGeom>
        </p:spPr>
        <p:txBody>
          <a:bodyPr wrap="square">
            <a:spAutoFit/>
          </a:bodyPr>
          <a:lstStyle/>
          <a:p>
            <a:pPr marL="285750" indent="-285750">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A/B testing</a:t>
            </a:r>
          </a:p>
          <a:p>
            <a:pPr marL="285750" indent="-285750">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Data tracking and analysis</a:t>
            </a:r>
          </a:p>
          <a:p>
            <a:pPr marL="285750" indent="-285750">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Comprehensive analytics reporting so that we can review together and determine next steps</a:t>
            </a:r>
          </a:p>
        </p:txBody>
      </p:sp>
      <p:sp>
        <p:nvSpPr>
          <p:cNvPr id="50" name="Rectangle 49"/>
          <p:cNvSpPr/>
          <p:nvPr/>
        </p:nvSpPr>
        <p:spPr>
          <a:xfrm>
            <a:off x="1222498" y="5222705"/>
            <a:ext cx="3774789" cy="830997"/>
          </a:xfrm>
          <a:prstGeom prst="rect">
            <a:avLst/>
          </a:prstGeom>
        </p:spPr>
        <p:txBody>
          <a:bodyPr wrap="square">
            <a:spAutoFit/>
          </a:bodyPr>
          <a:lstStyle/>
          <a:p>
            <a:pPr marL="171450" indent="-171450">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Increase operational efficiency with email automation</a:t>
            </a:r>
          </a:p>
          <a:p>
            <a:pPr marL="171450" indent="-171450">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Save your marketing team’s time</a:t>
            </a:r>
          </a:p>
          <a:p>
            <a:pPr marL="171450" indent="-171450">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Avoid shuddering spam folder</a:t>
            </a:r>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5183" y="746771"/>
            <a:ext cx="985374" cy="985374"/>
          </a:xfrm>
          <a:prstGeom prst="rect">
            <a:avLst/>
          </a:prstGeom>
        </p:spPr>
      </p:pic>
      <p:sp>
        <p:nvSpPr>
          <p:cNvPr id="14" name="Rectangle 13"/>
          <p:cNvSpPr/>
          <p:nvPr/>
        </p:nvSpPr>
        <p:spPr>
          <a:xfrm>
            <a:off x="491598" y="1292301"/>
            <a:ext cx="4833679" cy="830997"/>
          </a:xfrm>
          <a:prstGeom prst="rect">
            <a:avLst/>
          </a:prstGeom>
        </p:spPr>
        <p:txBody>
          <a:bodyPr wrap="square">
            <a:spAutoFit/>
          </a:bodyPr>
          <a:lstStyle/>
          <a:p>
            <a:pPr marL="285750" lvl="0" indent="-285750">
              <a:buFont typeface="Arial" panose="020B0604020202020204" pitchFamily="34" charset="0"/>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Template design</a:t>
            </a:r>
          </a:p>
          <a:p>
            <a:pPr marL="285750" lvl="0" indent="-285750">
              <a:buFont typeface="Arial" panose="020B0604020202020204" pitchFamily="34" charset="0"/>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Include on-brand graphics</a:t>
            </a:r>
          </a:p>
          <a:p>
            <a:pPr marL="285750" lvl="0" indent="-285750">
              <a:buFont typeface="Arial" panose="020B0604020202020204" pitchFamily="34" charset="0"/>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Strategic, actionable content</a:t>
            </a:r>
          </a:p>
          <a:p>
            <a:pPr marL="285750" lvl="0" indent="-285750">
              <a:buFont typeface="Arial" panose="020B0604020202020204" pitchFamily="34" charset="0"/>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Fully responsive and optimized for mobile and everything</a:t>
            </a:r>
          </a:p>
        </p:txBody>
      </p:sp>
    </p:spTree>
    <p:extLst>
      <p:ext uri="{BB962C8B-B14F-4D97-AF65-F5344CB8AC3E}">
        <p14:creationId xmlns:p14="http://schemas.microsoft.com/office/powerpoint/2010/main" val="56118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787443" y="-1"/>
            <a:ext cx="7404557" cy="961054"/>
            <a:chOff x="4787443" y="-1"/>
            <a:chExt cx="7404557" cy="961054"/>
          </a:xfrm>
        </p:grpSpPr>
        <p:sp>
          <p:nvSpPr>
            <p:cNvPr id="8" name="Flowchart: Manual Input 7"/>
            <p:cNvSpPr/>
            <p:nvPr/>
          </p:nvSpPr>
          <p:spPr>
            <a:xfrm rot="16200000">
              <a:off x="7416700" y="-2629257"/>
              <a:ext cx="961053" cy="6219568"/>
            </a:xfrm>
            <a:prstGeom prst="flowChartManualInpu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 name="Flowchart: Manual Input 6"/>
            <p:cNvSpPr/>
            <p:nvPr/>
          </p:nvSpPr>
          <p:spPr>
            <a:xfrm rot="16200000">
              <a:off x="8601689" y="-2629258"/>
              <a:ext cx="961053" cy="6219568"/>
            </a:xfrm>
            <a:prstGeom prst="flowChartManualInput">
              <a:avLst/>
            </a:prstGeom>
            <a:gradFill flip="none" rotWithShape="1">
              <a:gsLst>
                <a:gs pos="37000">
                  <a:schemeClr val="tx1">
                    <a:lumMod val="65000"/>
                    <a:lumOff val="35000"/>
                  </a:schemeClr>
                </a:gs>
                <a:gs pos="100000">
                  <a:srgbClr val="7CA7A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6" name="TextBox 15"/>
            <p:cNvSpPr txBox="1"/>
            <p:nvPr/>
          </p:nvSpPr>
          <p:spPr>
            <a:xfrm>
              <a:off x="9407262" y="49661"/>
              <a:ext cx="2784738" cy="769441"/>
            </a:xfrm>
            <a:prstGeom prst="rect">
              <a:avLst/>
            </a:prstGeom>
            <a:noFill/>
          </p:spPr>
          <p:txBody>
            <a:bodyPr wrap="none" rtlCol="0">
              <a:spAutoFit/>
            </a:bodyPr>
            <a:lstStyle/>
            <a:p>
              <a:pPr algn="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SEO Audit</a:t>
              </a:r>
            </a:p>
          </p:txBody>
        </p:sp>
      </p:grpSp>
      <p:grpSp>
        <p:nvGrpSpPr>
          <p:cNvPr id="48" name="Group 47"/>
          <p:cNvGrpSpPr/>
          <p:nvPr/>
        </p:nvGrpSpPr>
        <p:grpSpPr>
          <a:xfrm>
            <a:off x="0" y="6480736"/>
            <a:ext cx="12192002" cy="377264"/>
            <a:chOff x="0" y="6480736"/>
            <a:chExt cx="12192002" cy="377264"/>
          </a:xfrm>
        </p:grpSpPr>
        <p:sp>
          <p:nvSpPr>
            <p:cNvPr id="13" name="Rectangle 12"/>
            <p:cNvSpPr/>
            <p:nvPr/>
          </p:nvSpPr>
          <p:spPr>
            <a:xfrm>
              <a:off x="0" y="6484776"/>
              <a:ext cx="12192000" cy="373224"/>
            </a:xfrm>
            <a:prstGeom prst="rec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Input 14"/>
            <p:cNvSpPr/>
            <p:nvPr/>
          </p:nvSpPr>
          <p:spPr>
            <a:xfrm rot="16200000">
              <a:off x="9592963" y="4258960"/>
              <a:ext cx="377264" cy="48208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8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88"/>
                  </a:moveTo>
                  <a:lnTo>
                    <a:pt x="10000" y="0"/>
                  </a:lnTo>
                  <a:lnTo>
                    <a:pt x="10000" y="10000"/>
                  </a:lnTo>
                  <a:lnTo>
                    <a:pt x="0" y="10000"/>
                  </a:lnTo>
                  <a:lnTo>
                    <a:pt x="0" y="88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10347649" y="6518812"/>
              <a:ext cx="597161" cy="32194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767" y="6543928"/>
              <a:ext cx="1013868" cy="271716"/>
            </a:xfrm>
            <a:prstGeom prst="rect">
              <a:avLst/>
            </a:prstGeom>
          </p:spPr>
        </p:pic>
        <p:cxnSp>
          <p:nvCxnSpPr>
            <p:cNvPr id="20" name="Straight Connector 19"/>
            <p:cNvCxnSpPr/>
            <p:nvPr/>
          </p:nvCxnSpPr>
          <p:spPr>
            <a:xfrm>
              <a:off x="11007011" y="6543928"/>
              <a:ext cx="0" cy="2717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6146726" y="961053"/>
            <a:ext cx="5648140" cy="2601906"/>
            <a:chOff x="6146726" y="961053"/>
            <a:chExt cx="5648140" cy="2601906"/>
          </a:xfrm>
        </p:grpSpPr>
        <p:sp>
          <p:nvSpPr>
            <p:cNvPr id="19" name="Rounded Rectangle 18"/>
            <p:cNvSpPr/>
            <p:nvPr/>
          </p:nvSpPr>
          <p:spPr>
            <a:xfrm>
              <a:off x="6146726" y="1128214"/>
              <a:ext cx="5547145" cy="2434745"/>
            </a:xfrm>
            <a:prstGeom prst="roundRect">
              <a:avLst/>
            </a:prstGeom>
            <a:solidFill>
              <a:srgbClr val="E4EEC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321" y="961053"/>
              <a:ext cx="1070545" cy="1070545"/>
            </a:xfrm>
            <a:prstGeom prst="rect">
              <a:avLst/>
            </a:prstGeom>
          </p:spPr>
        </p:pic>
        <p:sp>
          <p:nvSpPr>
            <p:cNvPr id="42" name="TextBox 41"/>
            <p:cNvSpPr txBox="1"/>
            <p:nvPr/>
          </p:nvSpPr>
          <p:spPr>
            <a:xfrm>
              <a:off x="6392643" y="1299628"/>
              <a:ext cx="4966627" cy="1969770"/>
            </a:xfrm>
            <a:prstGeom prst="rect">
              <a:avLst/>
            </a:prstGeom>
            <a:noFill/>
          </p:spPr>
          <p:txBody>
            <a:bodyPr wrap="square" rtlCol="0">
              <a:spAutoFit/>
            </a:bodyPr>
            <a:lstStyle/>
            <a:p>
              <a:r>
                <a:rPr lang="en-US" sz="3200" b="1" spc="-300" dirty="0">
                  <a:solidFill>
                    <a:srgbClr val="B8D25A"/>
                  </a:solidFill>
                  <a:latin typeface="Open Sans" panose="020B0606030504020204" pitchFamily="34" charset="0"/>
                  <a:ea typeface="Open Sans" panose="020B0606030504020204" pitchFamily="34" charset="0"/>
                  <a:cs typeface="Open Sans" panose="020B0606030504020204" pitchFamily="34" charset="0"/>
                </a:rPr>
                <a:t>02 IMPLEMENT</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Copywriting of page titles and meta descriptions, married with 1-2 targeted key phrases per content page or post.</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On-page SEO implementation of all applicable elements, including SEO-friendly URLs, image ALT and title tags, cross linking, headings, page titles, meta descriptions, etc.</a:t>
              </a:r>
            </a:p>
          </p:txBody>
        </p:sp>
      </p:grpSp>
      <p:grpSp>
        <p:nvGrpSpPr>
          <p:cNvPr id="57" name="Group 56"/>
          <p:cNvGrpSpPr/>
          <p:nvPr/>
        </p:nvGrpSpPr>
        <p:grpSpPr>
          <a:xfrm>
            <a:off x="505835" y="3565903"/>
            <a:ext cx="5628737" cy="2691473"/>
            <a:chOff x="505835" y="3565903"/>
            <a:chExt cx="5628737" cy="2691473"/>
          </a:xfrm>
        </p:grpSpPr>
        <p:sp>
          <p:nvSpPr>
            <p:cNvPr id="21" name="Rounded Rectangle 20"/>
            <p:cNvSpPr/>
            <p:nvPr/>
          </p:nvSpPr>
          <p:spPr>
            <a:xfrm>
              <a:off x="505835" y="3678760"/>
              <a:ext cx="5556241" cy="2578616"/>
            </a:xfrm>
            <a:prstGeom prst="roundRect">
              <a:avLst/>
            </a:prstGeom>
            <a:solidFill>
              <a:srgbClr val="3AAEA9">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113880" y="3602844"/>
              <a:ext cx="1057633" cy="983751"/>
            </a:xfrm>
            <a:prstGeom prst="rect">
              <a:avLst/>
            </a:prstGeom>
          </p:spPr>
        </p:pic>
        <p:sp>
          <p:nvSpPr>
            <p:cNvPr id="49" name="TextBox 48"/>
            <p:cNvSpPr txBox="1"/>
            <p:nvPr/>
          </p:nvSpPr>
          <p:spPr>
            <a:xfrm>
              <a:off x="744281" y="3873540"/>
              <a:ext cx="5227953" cy="1969770"/>
            </a:xfrm>
            <a:prstGeom prst="rect">
              <a:avLst/>
            </a:prstGeom>
            <a:noFill/>
          </p:spPr>
          <p:txBody>
            <a:bodyPr wrap="square" rtlCol="0">
              <a:spAutoFit/>
            </a:bodyPr>
            <a:lstStyle/>
            <a:p>
              <a:r>
                <a:rPr lang="en-US" sz="3200" b="1" spc="-300" dirty="0">
                  <a:solidFill>
                    <a:srgbClr val="3AAEA9"/>
                  </a:solidFill>
                  <a:latin typeface="Open Sans" panose="020B0606030504020204" pitchFamily="34" charset="0"/>
                  <a:ea typeface="Open Sans" panose="020B0606030504020204" pitchFamily="34" charset="0"/>
                  <a:cs typeface="Open Sans" panose="020B0606030504020204" pitchFamily="34" charset="0"/>
                </a:rPr>
                <a:t>03 OPTIMIZE WEBSITE</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Improve website performance and speed, including all necessary compression and modification.</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Add WordPress plug-in as necessary.</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Implement 301 redirects for all existing URLs (content pages and blog posts) from the previous site to the new site preserve ‘link juice’.</a:t>
              </a:r>
            </a:p>
          </p:txBody>
        </p:sp>
      </p:grpSp>
      <p:grpSp>
        <p:nvGrpSpPr>
          <p:cNvPr id="58" name="Group 57"/>
          <p:cNvGrpSpPr/>
          <p:nvPr/>
        </p:nvGrpSpPr>
        <p:grpSpPr>
          <a:xfrm>
            <a:off x="6157674" y="3596995"/>
            <a:ext cx="5612591" cy="2660380"/>
            <a:chOff x="6157674" y="3596995"/>
            <a:chExt cx="5612591" cy="2660380"/>
          </a:xfrm>
        </p:grpSpPr>
        <p:sp>
          <p:nvSpPr>
            <p:cNvPr id="22" name="Rounded Rectangle 21"/>
            <p:cNvSpPr/>
            <p:nvPr/>
          </p:nvSpPr>
          <p:spPr>
            <a:xfrm>
              <a:off x="6157674" y="3678760"/>
              <a:ext cx="5536197" cy="2578615"/>
            </a:xfrm>
            <a:prstGeom prst="roundRect">
              <a:avLst/>
            </a:prstGeom>
            <a:solidFill>
              <a:srgbClr val="54779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4651" y="3596995"/>
              <a:ext cx="875614" cy="875614"/>
            </a:xfrm>
            <a:prstGeom prst="rect">
              <a:avLst/>
            </a:prstGeom>
          </p:spPr>
        </p:pic>
        <p:sp>
          <p:nvSpPr>
            <p:cNvPr id="50" name="TextBox 49"/>
            <p:cNvSpPr txBox="1"/>
            <p:nvPr/>
          </p:nvSpPr>
          <p:spPr>
            <a:xfrm>
              <a:off x="6392643" y="3873540"/>
              <a:ext cx="5227953" cy="1969770"/>
            </a:xfrm>
            <a:prstGeom prst="rect">
              <a:avLst/>
            </a:prstGeom>
            <a:noFill/>
          </p:spPr>
          <p:txBody>
            <a:bodyPr wrap="square" rtlCol="0">
              <a:spAutoFit/>
            </a:bodyPr>
            <a:lstStyle/>
            <a:p>
              <a:r>
                <a:rPr lang="en-US" sz="3200" b="1" spc="-300" dirty="0">
                  <a:solidFill>
                    <a:srgbClr val="547793"/>
                  </a:solidFill>
                  <a:latin typeface="Open Sans" panose="020B0606030504020204" pitchFamily="34" charset="0"/>
                  <a:ea typeface="Open Sans" panose="020B0606030504020204" pitchFamily="34" charset="0"/>
                  <a:cs typeface="Open Sans" panose="020B0606030504020204" pitchFamily="34" charset="0"/>
                </a:rPr>
                <a:t>04 RESULT</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Our ongoing SEO solutions will allow you to see your site moving its way up the Google and other search engine ranking.</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We use only the best, up-to-date ‘white-hat’ strategies to make sure that when you reach Page 1, you stay there – making your website a long-standing authority in your space.</a:t>
              </a:r>
            </a:p>
          </p:txBody>
        </p:sp>
      </p:grpSp>
      <p:grpSp>
        <p:nvGrpSpPr>
          <p:cNvPr id="54" name="Group 53"/>
          <p:cNvGrpSpPr/>
          <p:nvPr/>
        </p:nvGrpSpPr>
        <p:grpSpPr>
          <a:xfrm>
            <a:off x="505835" y="961053"/>
            <a:ext cx="5590164" cy="2601906"/>
            <a:chOff x="497052" y="1113056"/>
            <a:chExt cx="5590164" cy="2601906"/>
          </a:xfrm>
        </p:grpSpPr>
        <p:sp>
          <p:nvSpPr>
            <p:cNvPr id="2" name="Rounded Rectangle 1"/>
            <p:cNvSpPr/>
            <p:nvPr/>
          </p:nvSpPr>
          <p:spPr>
            <a:xfrm>
              <a:off x="497052" y="1280216"/>
              <a:ext cx="5556241" cy="2434746"/>
            </a:xfrm>
            <a:prstGeom prst="roundRect">
              <a:avLst/>
            </a:prstGeom>
            <a:solidFill>
              <a:srgbClr val="A2D5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6207" y="1113056"/>
              <a:ext cx="971009" cy="971009"/>
            </a:xfrm>
            <a:prstGeom prst="rect">
              <a:avLst/>
            </a:prstGeom>
          </p:spPr>
        </p:pic>
        <p:sp>
          <p:nvSpPr>
            <p:cNvPr id="24" name="TextBox 23"/>
            <p:cNvSpPr txBox="1"/>
            <p:nvPr/>
          </p:nvSpPr>
          <p:spPr>
            <a:xfrm>
              <a:off x="735498" y="1452065"/>
              <a:ext cx="5227953" cy="2246769"/>
            </a:xfrm>
            <a:prstGeom prst="rect">
              <a:avLst/>
            </a:prstGeom>
            <a:noFill/>
          </p:spPr>
          <p:txBody>
            <a:bodyPr wrap="square" rtlCol="0">
              <a:spAutoFit/>
            </a:bodyPr>
            <a:lstStyle/>
            <a:p>
              <a:r>
                <a:rPr lang="en-US" sz="3200" b="1" spc="-300" dirty="0">
                  <a:solidFill>
                    <a:srgbClr val="4EAC5E"/>
                  </a:solidFill>
                  <a:latin typeface="Open Sans" panose="020B0606030504020204" pitchFamily="34" charset="0"/>
                  <a:ea typeface="Open Sans" panose="020B0606030504020204" pitchFamily="34" charset="0"/>
                  <a:cs typeface="Open Sans" panose="020B0606030504020204" pitchFamily="34" charset="0"/>
                </a:rPr>
                <a:t>01 RESEARCH</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Perform an in-depth key phrase analysis that helps guide all SEO efforts.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Research the competitive landscape through major search engines to determine efforts required to achieve top natural rankings.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Review with client to ensure all key search items to be targeted are included.</a:t>
              </a:r>
            </a:p>
          </p:txBody>
        </p:sp>
      </p:grpSp>
    </p:spTree>
    <p:extLst>
      <p:ext uri="{BB962C8B-B14F-4D97-AF65-F5344CB8AC3E}">
        <p14:creationId xmlns:p14="http://schemas.microsoft.com/office/powerpoint/2010/main" val="361391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787443" y="-1"/>
            <a:ext cx="7404557" cy="961054"/>
            <a:chOff x="4787443" y="-1"/>
            <a:chExt cx="7404557" cy="961054"/>
          </a:xfrm>
        </p:grpSpPr>
        <p:sp>
          <p:nvSpPr>
            <p:cNvPr id="8" name="Flowchart: Manual Input 7"/>
            <p:cNvSpPr/>
            <p:nvPr/>
          </p:nvSpPr>
          <p:spPr>
            <a:xfrm rot="16200000">
              <a:off x="7416700" y="-2629257"/>
              <a:ext cx="961053" cy="6219568"/>
            </a:xfrm>
            <a:prstGeom prst="flowChartManualInpu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 name="Flowchart: Manual Input 6"/>
            <p:cNvSpPr/>
            <p:nvPr/>
          </p:nvSpPr>
          <p:spPr>
            <a:xfrm rot="16200000">
              <a:off x="8601689" y="-2629258"/>
              <a:ext cx="961053" cy="6219568"/>
            </a:xfrm>
            <a:prstGeom prst="flowChartManualInput">
              <a:avLst/>
            </a:prstGeom>
            <a:gradFill flip="none" rotWithShape="1">
              <a:gsLst>
                <a:gs pos="37000">
                  <a:schemeClr val="tx1">
                    <a:lumMod val="65000"/>
                    <a:lumOff val="35000"/>
                  </a:schemeClr>
                </a:gs>
                <a:gs pos="100000">
                  <a:srgbClr val="7CA7A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6" name="TextBox 15"/>
            <p:cNvSpPr txBox="1"/>
            <p:nvPr/>
          </p:nvSpPr>
          <p:spPr>
            <a:xfrm>
              <a:off x="6711076" y="49661"/>
              <a:ext cx="5480924" cy="769441"/>
            </a:xfrm>
            <a:prstGeom prst="rect">
              <a:avLst/>
            </a:prstGeom>
            <a:noFill/>
          </p:spPr>
          <p:txBody>
            <a:bodyPr wrap="none" rtlCol="0">
              <a:spAutoFit/>
            </a:bodyPr>
            <a:lstStyle/>
            <a:p>
              <a:pPr algn="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Custom Web Design</a:t>
              </a:r>
            </a:p>
          </p:txBody>
        </p:sp>
      </p:grpSp>
      <p:grpSp>
        <p:nvGrpSpPr>
          <p:cNvPr id="48" name="Group 47"/>
          <p:cNvGrpSpPr/>
          <p:nvPr/>
        </p:nvGrpSpPr>
        <p:grpSpPr>
          <a:xfrm>
            <a:off x="0" y="6480736"/>
            <a:ext cx="12192002" cy="377264"/>
            <a:chOff x="0" y="6480736"/>
            <a:chExt cx="12192002" cy="377264"/>
          </a:xfrm>
        </p:grpSpPr>
        <p:sp>
          <p:nvSpPr>
            <p:cNvPr id="13" name="Rectangle 12"/>
            <p:cNvSpPr/>
            <p:nvPr/>
          </p:nvSpPr>
          <p:spPr>
            <a:xfrm>
              <a:off x="0" y="6484776"/>
              <a:ext cx="12192000" cy="373224"/>
            </a:xfrm>
            <a:prstGeom prst="rec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Input 14"/>
            <p:cNvSpPr/>
            <p:nvPr/>
          </p:nvSpPr>
          <p:spPr>
            <a:xfrm rot="16200000">
              <a:off x="9592963" y="4258960"/>
              <a:ext cx="377264" cy="48208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8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88"/>
                  </a:moveTo>
                  <a:lnTo>
                    <a:pt x="10000" y="0"/>
                  </a:lnTo>
                  <a:lnTo>
                    <a:pt x="10000" y="10000"/>
                  </a:lnTo>
                  <a:lnTo>
                    <a:pt x="0" y="10000"/>
                  </a:lnTo>
                  <a:lnTo>
                    <a:pt x="0" y="88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10347649" y="6518812"/>
              <a:ext cx="597161" cy="32194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767" y="6543928"/>
              <a:ext cx="1013868" cy="271716"/>
            </a:xfrm>
            <a:prstGeom prst="rect">
              <a:avLst/>
            </a:prstGeom>
          </p:spPr>
        </p:pic>
        <p:cxnSp>
          <p:nvCxnSpPr>
            <p:cNvPr id="20" name="Straight Connector 19"/>
            <p:cNvCxnSpPr/>
            <p:nvPr/>
          </p:nvCxnSpPr>
          <p:spPr>
            <a:xfrm>
              <a:off x="11007011" y="6543928"/>
              <a:ext cx="0" cy="2717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74719" y="1227742"/>
            <a:ext cx="4698800" cy="4699278"/>
            <a:chOff x="401017" y="627406"/>
            <a:chExt cx="5299139" cy="5299678"/>
          </a:xfrm>
        </p:grpSpPr>
        <p:grpSp>
          <p:nvGrpSpPr>
            <p:cNvPr id="25" name="Group 24"/>
            <p:cNvGrpSpPr/>
            <p:nvPr/>
          </p:nvGrpSpPr>
          <p:grpSpPr>
            <a:xfrm>
              <a:off x="401017" y="627406"/>
              <a:ext cx="5299139" cy="5299678"/>
              <a:chOff x="542608" y="1115366"/>
              <a:chExt cx="3827994" cy="3828384"/>
            </a:xfrm>
          </p:grpSpPr>
          <p:grpSp>
            <p:nvGrpSpPr>
              <p:cNvPr id="23" name="Group 22"/>
              <p:cNvGrpSpPr/>
              <p:nvPr/>
            </p:nvGrpSpPr>
            <p:grpSpPr>
              <a:xfrm>
                <a:off x="542608" y="1115367"/>
                <a:ext cx="3818376" cy="3818374"/>
                <a:chOff x="592850" y="1115367"/>
                <a:chExt cx="3818376" cy="3818374"/>
              </a:xfrm>
            </p:grpSpPr>
            <p:sp>
              <p:nvSpPr>
                <p:cNvPr id="5" name="Pie 4"/>
                <p:cNvSpPr/>
                <p:nvPr/>
              </p:nvSpPr>
              <p:spPr>
                <a:xfrm>
                  <a:off x="592852" y="1115367"/>
                  <a:ext cx="3818374" cy="3818374"/>
                </a:xfrm>
                <a:prstGeom prst="pie">
                  <a:avLst>
                    <a:gd name="adj1" fmla="val 10786565"/>
                    <a:gd name="adj2" fmla="val 16200000"/>
                  </a:avLst>
                </a:prstGeom>
                <a:solidFill>
                  <a:srgbClr val="567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9" name="Pie 18"/>
                <p:cNvSpPr/>
                <p:nvPr/>
              </p:nvSpPr>
              <p:spPr>
                <a:xfrm rot="5400000">
                  <a:off x="592852" y="1115367"/>
                  <a:ext cx="3818374" cy="3818374"/>
                </a:xfrm>
                <a:prstGeom prst="pie">
                  <a:avLst>
                    <a:gd name="adj1" fmla="val 10786565"/>
                    <a:gd name="adj2" fmla="val 16200000"/>
                  </a:avLst>
                </a:prstGeom>
                <a:solidFill>
                  <a:srgbClr val="3AA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1" name="Pie 20"/>
                <p:cNvSpPr/>
                <p:nvPr/>
              </p:nvSpPr>
              <p:spPr>
                <a:xfrm rot="10800000">
                  <a:off x="592852" y="1115367"/>
                  <a:ext cx="3818374" cy="3818374"/>
                </a:xfrm>
                <a:prstGeom prst="pie">
                  <a:avLst>
                    <a:gd name="adj1" fmla="val 10786565"/>
                    <a:gd name="adj2" fmla="val 16200000"/>
                  </a:avLst>
                </a:prstGeom>
                <a:solidFill>
                  <a:srgbClr val="A2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2" name="Pie 21"/>
                <p:cNvSpPr/>
                <p:nvPr/>
              </p:nvSpPr>
              <p:spPr>
                <a:xfrm rot="16200000">
                  <a:off x="592850" y="1115367"/>
                  <a:ext cx="3818374" cy="3818374"/>
                </a:xfrm>
                <a:prstGeom prst="pie">
                  <a:avLst>
                    <a:gd name="adj1" fmla="val 10786565"/>
                    <a:gd name="adj2" fmla="val 16200000"/>
                  </a:avLst>
                </a:prstGeom>
                <a:solidFill>
                  <a:srgbClr val="E4E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6" name="Oval 5"/>
              <p:cNvSpPr/>
              <p:nvPr/>
            </p:nvSpPr>
            <p:spPr>
              <a:xfrm>
                <a:off x="1333650" y="1884682"/>
                <a:ext cx="2279753" cy="227975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Isosceles Triangle 38"/>
              <p:cNvSpPr/>
              <p:nvPr/>
            </p:nvSpPr>
            <p:spPr>
              <a:xfrm>
                <a:off x="552230" y="2768795"/>
                <a:ext cx="784620" cy="261114"/>
              </a:xfrm>
              <a:prstGeom prst="triangle">
                <a:avLst/>
              </a:prstGeom>
              <a:solidFill>
                <a:srgbClr val="E4E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0" name="Isosceles Triangle 39"/>
              <p:cNvSpPr/>
              <p:nvPr/>
            </p:nvSpPr>
            <p:spPr>
              <a:xfrm rot="5400000">
                <a:off x="2187644" y="1369467"/>
                <a:ext cx="769316" cy="261114"/>
              </a:xfrm>
              <a:prstGeom prst="triangle">
                <a:avLst/>
              </a:prstGeom>
              <a:solidFill>
                <a:srgbClr val="567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1" name="Isosceles Triangle 40"/>
              <p:cNvSpPr/>
              <p:nvPr/>
            </p:nvSpPr>
            <p:spPr>
              <a:xfrm rot="10800000">
                <a:off x="3621981" y="3013089"/>
                <a:ext cx="748621" cy="261114"/>
              </a:xfrm>
              <a:prstGeom prst="triangle">
                <a:avLst/>
              </a:prstGeom>
              <a:solidFill>
                <a:srgbClr val="3AA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2" name="Isosceles Triangle 41"/>
              <p:cNvSpPr/>
              <p:nvPr/>
            </p:nvSpPr>
            <p:spPr>
              <a:xfrm rot="16200000">
                <a:off x="1941628" y="4423535"/>
                <a:ext cx="779316" cy="261114"/>
              </a:xfrm>
              <a:prstGeom prst="triangle">
                <a:avLst/>
              </a:prstGeom>
              <a:solidFill>
                <a:srgbClr val="A2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27" name="TextBox 26"/>
            <p:cNvSpPr txBox="1"/>
            <p:nvPr/>
          </p:nvSpPr>
          <p:spPr>
            <a:xfrm rot="19023570">
              <a:off x="1211378" y="1764809"/>
              <a:ext cx="1457643" cy="646331"/>
            </a:xfrm>
            <a:prstGeom prst="rect">
              <a:avLst/>
            </a:prstGeom>
            <a:noFill/>
          </p:spPr>
          <p:txBody>
            <a:bodyPr wrap="none" rtlCol="0">
              <a:prstTxWarp prst="textArchUp">
                <a:avLst/>
              </a:prstTxWarp>
              <a:spAutoFit/>
            </a:bodyPr>
            <a:lstStyle/>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Responsive</a:t>
              </a:r>
            </a:p>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Web Design</a:t>
              </a:r>
            </a:p>
          </p:txBody>
        </p:sp>
        <p:sp>
          <p:nvSpPr>
            <p:cNvPr id="45" name="TextBox 44"/>
            <p:cNvSpPr txBox="1"/>
            <p:nvPr/>
          </p:nvSpPr>
          <p:spPr>
            <a:xfrm rot="2700000">
              <a:off x="2606493" y="1718704"/>
              <a:ext cx="2688653" cy="1587444"/>
            </a:xfrm>
            <a:prstGeom prst="rect">
              <a:avLst/>
            </a:prstGeom>
            <a:noFill/>
          </p:spPr>
          <p:txBody>
            <a:bodyPr wrap="none" rtlCol="0">
              <a:prstTxWarp prst="textArchUp">
                <a:avLst/>
              </a:prstTxWarp>
              <a:spAutoFit/>
            </a:bodyPr>
            <a:lstStyle/>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Content Management &amp;</a:t>
              </a:r>
            </a:p>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Web Development</a:t>
              </a:r>
            </a:p>
          </p:txBody>
        </p:sp>
        <p:sp>
          <p:nvSpPr>
            <p:cNvPr id="46" name="TextBox 45"/>
            <p:cNvSpPr txBox="1"/>
            <p:nvPr/>
          </p:nvSpPr>
          <p:spPr>
            <a:xfrm rot="2900471">
              <a:off x="616217" y="2978159"/>
              <a:ext cx="3316798" cy="1927293"/>
            </a:xfrm>
            <a:prstGeom prst="rect">
              <a:avLst/>
            </a:prstGeom>
            <a:noFill/>
          </p:spPr>
          <p:txBody>
            <a:bodyPr wrap="none" rtlCol="0">
              <a:prstTxWarp prst="textArchDown">
                <a:avLst>
                  <a:gd name="adj" fmla="val 1379925"/>
                </a:avLst>
              </a:prstTxWarp>
              <a:spAutoFit/>
            </a:bodyPr>
            <a:lstStyle/>
            <a:p>
              <a:pPr algn="ct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Hassle-Free CMS</a:t>
              </a:r>
            </a:p>
            <a:p>
              <a:pPr algn="ct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Management and Security</a:t>
              </a:r>
            </a:p>
          </p:txBody>
        </p:sp>
        <p:sp>
          <p:nvSpPr>
            <p:cNvPr id="49" name="TextBox 48"/>
            <p:cNvSpPr txBox="1"/>
            <p:nvPr/>
          </p:nvSpPr>
          <p:spPr>
            <a:xfrm rot="19200992">
              <a:off x="2120370" y="3109577"/>
              <a:ext cx="3316798" cy="1927293"/>
            </a:xfrm>
            <a:prstGeom prst="rect">
              <a:avLst/>
            </a:prstGeom>
            <a:noFill/>
          </p:spPr>
          <p:txBody>
            <a:bodyPr wrap="none" rtlCol="0">
              <a:prstTxWarp prst="textArchDown">
                <a:avLst>
                  <a:gd name="adj" fmla="val 1379925"/>
                </a:avLst>
              </a:prstTxWarp>
              <a:spAutoFit/>
            </a:bodyPr>
            <a:lstStyle/>
            <a:p>
              <a:pPr algn="ct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Custom WordPress</a:t>
              </a:r>
            </a:p>
            <a:p>
              <a:pPr algn="ct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Development</a:t>
              </a:r>
            </a:p>
          </p:txBody>
        </p:sp>
      </p:grpSp>
      <p:sp>
        <p:nvSpPr>
          <p:cNvPr id="50" name="Rectangle 49"/>
          <p:cNvSpPr/>
          <p:nvPr/>
        </p:nvSpPr>
        <p:spPr>
          <a:xfrm>
            <a:off x="5417379" y="1108589"/>
            <a:ext cx="6536496" cy="1206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4" name="Rectangle 53"/>
          <p:cNvSpPr/>
          <p:nvPr/>
        </p:nvSpPr>
        <p:spPr>
          <a:xfrm>
            <a:off x="5417379" y="2429770"/>
            <a:ext cx="6536496" cy="1206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5" name="Rectangle 54"/>
          <p:cNvSpPr/>
          <p:nvPr/>
        </p:nvSpPr>
        <p:spPr>
          <a:xfrm>
            <a:off x="5417379" y="3750951"/>
            <a:ext cx="6536496" cy="1206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6" name="Rectangle 55"/>
          <p:cNvSpPr/>
          <p:nvPr/>
        </p:nvSpPr>
        <p:spPr>
          <a:xfrm>
            <a:off x="5417379" y="5067661"/>
            <a:ext cx="6536496" cy="1206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4" name="Pentagon 43"/>
          <p:cNvSpPr/>
          <p:nvPr/>
        </p:nvSpPr>
        <p:spPr>
          <a:xfrm>
            <a:off x="5236203" y="1197559"/>
            <a:ext cx="901852" cy="1023737"/>
          </a:xfrm>
          <a:prstGeom prst="homePlate">
            <a:avLst>
              <a:gd name="adj" fmla="val 38149"/>
            </a:avLst>
          </a:prstGeom>
          <a:solidFill>
            <a:srgbClr val="567B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Pentagon 56"/>
          <p:cNvSpPr/>
          <p:nvPr/>
        </p:nvSpPr>
        <p:spPr>
          <a:xfrm>
            <a:off x="5236203" y="2530626"/>
            <a:ext cx="901852" cy="1023737"/>
          </a:xfrm>
          <a:prstGeom prst="homePlate">
            <a:avLst>
              <a:gd name="adj" fmla="val 38149"/>
            </a:avLst>
          </a:prstGeom>
          <a:solidFill>
            <a:srgbClr val="3AAEA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Pentagon 57"/>
          <p:cNvSpPr/>
          <p:nvPr/>
        </p:nvSpPr>
        <p:spPr>
          <a:xfrm>
            <a:off x="5236203" y="3852891"/>
            <a:ext cx="901852" cy="1023737"/>
          </a:xfrm>
          <a:prstGeom prst="homePlate">
            <a:avLst>
              <a:gd name="adj" fmla="val 38149"/>
            </a:avLst>
          </a:prstGeom>
          <a:solidFill>
            <a:srgbClr val="A2D5A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Pentagon 58"/>
          <p:cNvSpPr/>
          <p:nvPr/>
        </p:nvSpPr>
        <p:spPr>
          <a:xfrm>
            <a:off x="5236203" y="5159142"/>
            <a:ext cx="901852" cy="1023737"/>
          </a:xfrm>
          <a:prstGeom prst="homePlate">
            <a:avLst>
              <a:gd name="adj" fmla="val 38149"/>
            </a:avLst>
          </a:prstGeom>
          <a:solidFill>
            <a:srgbClr val="E4EE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Rectangle 60"/>
          <p:cNvSpPr/>
          <p:nvPr/>
        </p:nvSpPr>
        <p:spPr>
          <a:xfrm>
            <a:off x="6187342" y="2617186"/>
            <a:ext cx="5463898" cy="830997"/>
          </a:xfrm>
          <a:prstGeom prst="rect">
            <a:avLst/>
          </a:prstGeom>
        </p:spPr>
        <p:txBody>
          <a:bodyPr wrap="square">
            <a:spAutoFit/>
          </a:bodyPr>
          <a:lstStyle/>
          <a:p>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We marry </a:t>
            </a:r>
            <a:r>
              <a:rPr lang="en-US" sz="1200" dirty="0">
                <a:solidFill>
                  <a:srgbClr val="3AAEA9"/>
                </a:solidFill>
                <a:latin typeface="Open Sans" panose="020B0606030504020204" pitchFamily="34" charset="0"/>
                <a:ea typeface="Open Sans" panose="020B0606030504020204" pitchFamily="34" charset="0"/>
                <a:cs typeface="Open Sans" panose="020B0606030504020204" pitchFamily="34" charset="0"/>
              </a:rPr>
              <a:t>custom web design</a:t>
            </a: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with </a:t>
            </a:r>
            <a:r>
              <a:rPr lang="en-US" sz="1200" dirty="0">
                <a:solidFill>
                  <a:srgbClr val="3AAEA9"/>
                </a:solidFill>
                <a:latin typeface="Open Sans" panose="020B0606030504020204" pitchFamily="34" charset="0"/>
                <a:ea typeface="Open Sans" panose="020B0606030504020204" pitchFamily="34" charset="0"/>
                <a:cs typeface="Open Sans" panose="020B0606030504020204" pitchFamily="34" charset="0"/>
              </a:rPr>
              <a:t>custom web development</a:t>
            </a: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for a truly seamless user experience. With robust yet </a:t>
            </a:r>
            <a:r>
              <a:rPr lang="en-US" sz="1200" dirty="0">
                <a:solidFill>
                  <a:srgbClr val="3AAEA9"/>
                </a:solidFill>
                <a:latin typeface="Open Sans" panose="020B0606030504020204" pitchFamily="34" charset="0"/>
                <a:ea typeface="Open Sans" panose="020B0606030504020204" pitchFamily="34" charset="0"/>
                <a:cs typeface="Open Sans" panose="020B0606030504020204" pitchFamily="34" charset="0"/>
              </a:rPr>
              <a:t>easy-to-use</a:t>
            </a: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content management systems, </a:t>
            </a:r>
            <a:r>
              <a:rPr lang="en-US" sz="12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Liqui</a:t>
            </a: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-Site provides a powerful foundation for all the functions you might need “behind the scenes”. </a:t>
            </a:r>
          </a:p>
        </p:txBody>
      </p:sp>
      <p:sp>
        <p:nvSpPr>
          <p:cNvPr id="62" name="Rectangle 61"/>
          <p:cNvSpPr/>
          <p:nvPr/>
        </p:nvSpPr>
        <p:spPr>
          <a:xfrm>
            <a:off x="6138055" y="3871724"/>
            <a:ext cx="5701520" cy="1015663"/>
          </a:xfrm>
          <a:prstGeom prst="rect">
            <a:avLst/>
          </a:prstGeom>
        </p:spPr>
        <p:txBody>
          <a:bodyPr wrap="square">
            <a:spAutoFit/>
          </a:bodyPr>
          <a:lstStyle/>
          <a:p>
            <a:r>
              <a:rPr lang="en-US" sz="1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WordPress</a:t>
            </a: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is a robust and formidable content management system (CMS), with search-boosting speed and a range of plug-ins. Our innovative development team makes it entirely yours. Unlike others, we eschew templates and prefabricated themes to produce and program your site from scratch. When we say </a:t>
            </a:r>
            <a:r>
              <a:rPr lang="en-US" sz="1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‘custom,’ we mean it.</a:t>
            </a:r>
          </a:p>
        </p:txBody>
      </p:sp>
      <p:sp>
        <p:nvSpPr>
          <p:cNvPr id="63" name="Rectangle 62"/>
          <p:cNvSpPr/>
          <p:nvPr/>
        </p:nvSpPr>
        <p:spPr>
          <a:xfrm>
            <a:off x="6138055" y="5175836"/>
            <a:ext cx="5815820" cy="1015663"/>
          </a:xfrm>
          <a:prstGeom prst="rect">
            <a:avLst/>
          </a:prstGeom>
        </p:spPr>
        <p:txBody>
          <a:bodyPr wrap="square">
            <a:spAutoFit/>
          </a:bodyPr>
          <a:lstStyle/>
          <a:p>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WordPress is also one of the most </a:t>
            </a:r>
            <a:r>
              <a:rPr lang="en-US" sz="1200" dirty="0">
                <a:solidFill>
                  <a:srgbClr val="00B050"/>
                </a:solidFill>
                <a:latin typeface="Open Sans" panose="020B0606030504020204" pitchFamily="34" charset="0"/>
                <a:ea typeface="Open Sans" panose="020B0606030504020204" pitchFamily="34" charset="0"/>
                <a:cs typeface="Open Sans" panose="020B0606030504020204" pitchFamily="34" charset="0"/>
              </a:rPr>
              <a:t>user-friendly</a:t>
            </a: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content management systems around. That means your team can publish content quickly. Better yet, if your site is hosted with us, we handle all core and non-core updates for your CMS and plug-ins. To </a:t>
            </a:r>
            <a:r>
              <a:rPr lang="en-US" sz="1200" dirty="0">
                <a:solidFill>
                  <a:srgbClr val="00B050"/>
                </a:solidFill>
                <a:latin typeface="Open Sans" panose="020B0606030504020204" pitchFamily="34" charset="0"/>
                <a:ea typeface="Open Sans" panose="020B0606030504020204" pitchFamily="34" charset="0"/>
                <a:cs typeface="Open Sans" panose="020B0606030504020204" pitchFamily="34" charset="0"/>
              </a:rPr>
              <a:t>protect</a:t>
            </a: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your site from </a:t>
            </a:r>
            <a:r>
              <a:rPr lang="en-US" sz="1200" dirty="0">
                <a:solidFill>
                  <a:srgbClr val="00B050"/>
                </a:solidFill>
                <a:latin typeface="Open Sans" panose="020B0606030504020204" pitchFamily="34" charset="0"/>
                <a:ea typeface="Open Sans" panose="020B0606030504020204" pitchFamily="34" charset="0"/>
                <a:cs typeface="Open Sans" panose="020B0606030504020204" pitchFamily="34" charset="0"/>
              </a:rPr>
              <a:t>issues and vulnerabilities</a:t>
            </a: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we apply updates in a staging environment before pushing them live.</a:t>
            </a:r>
          </a:p>
        </p:txBody>
      </p:sp>
      <p:sp>
        <p:nvSpPr>
          <p:cNvPr id="64" name="Rectangle 63"/>
          <p:cNvSpPr/>
          <p:nvPr/>
        </p:nvSpPr>
        <p:spPr>
          <a:xfrm>
            <a:off x="6197487" y="1221181"/>
            <a:ext cx="5642088" cy="1015663"/>
          </a:xfrm>
          <a:prstGeom prst="rect">
            <a:avLst/>
          </a:prstGeom>
        </p:spPr>
        <p:txBody>
          <a:bodyPr wrap="square">
            <a:spAutoFit/>
          </a:bodyPr>
          <a:lstStyle/>
          <a:p>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With more people on their phones than ever before, your website needs to function </a:t>
            </a:r>
            <a:r>
              <a:rPr lang="en-US" sz="1200" dirty="0">
                <a:solidFill>
                  <a:srgbClr val="567B83"/>
                </a:solidFill>
                <a:latin typeface="Open Sans" panose="020B0606030504020204" pitchFamily="34" charset="0"/>
                <a:ea typeface="Open Sans" panose="020B0606030504020204" pitchFamily="34" charset="0"/>
                <a:cs typeface="Open Sans" panose="020B0606030504020204" pitchFamily="34" charset="0"/>
              </a:rPr>
              <a:t>across all devices</a:t>
            </a:r>
            <a:r>
              <a:rPr lang="en-US" sz="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—from desktops and laptops to smartphones and tablets. Using responsive web design techniques, we build you a visually stunning, compelling website that knows the device a user is on—and </a:t>
            </a:r>
            <a:r>
              <a:rPr lang="en-US" sz="1200" dirty="0">
                <a:solidFill>
                  <a:srgbClr val="567B83"/>
                </a:solidFill>
                <a:latin typeface="Open Sans" panose="020B0606030504020204" pitchFamily="34" charset="0"/>
                <a:ea typeface="Open Sans" panose="020B0606030504020204" pitchFamily="34" charset="0"/>
                <a:cs typeface="Open Sans" panose="020B0606030504020204" pitchFamily="34" charset="0"/>
              </a:rPr>
              <a:t>adapts to fit the screen</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176" y="2655299"/>
            <a:ext cx="1722044" cy="1722042"/>
          </a:xfrm>
          <a:prstGeom prst="rect">
            <a:avLst/>
          </a:prstGeom>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478" y="1403230"/>
            <a:ext cx="554524" cy="554524"/>
          </a:xfrm>
          <a:prstGeom prst="rect">
            <a:avLst/>
          </a:prstGeom>
        </p:spPr>
      </p:pic>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2607" y="2785453"/>
            <a:ext cx="526728" cy="526728"/>
          </a:xfrm>
          <a:prstGeom prst="rect">
            <a:avLst/>
          </a:prstGeom>
        </p:spPr>
      </p:pic>
      <p:pic>
        <p:nvPicPr>
          <p:cNvPr id="68" name="Picture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1283" y="4046178"/>
            <a:ext cx="578052" cy="578052"/>
          </a:xfrm>
          <a:prstGeom prst="rect">
            <a:avLst/>
          </a:prstGeom>
        </p:spPr>
      </p:pic>
      <p:pic>
        <p:nvPicPr>
          <p:cNvPr id="69" name="Picture 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1450" y="5370479"/>
            <a:ext cx="603356" cy="603354"/>
          </a:xfrm>
          <a:prstGeom prst="rect">
            <a:avLst/>
          </a:prstGeom>
        </p:spPr>
      </p:pic>
    </p:spTree>
    <p:extLst>
      <p:ext uri="{BB962C8B-B14F-4D97-AF65-F5344CB8AC3E}">
        <p14:creationId xmlns:p14="http://schemas.microsoft.com/office/powerpoint/2010/main" val="3631975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787443" y="-1"/>
            <a:ext cx="7404557" cy="961054"/>
            <a:chOff x="4787443" y="-1"/>
            <a:chExt cx="7404557" cy="961054"/>
          </a:xfrm>
        </p:grpSpPr>
        <p:sp>
          <p:nvSpPr>
            <p:cNvPr id="8" name="Flowchart: Manual Input 7"/>
            <p:cNvSpPr/>
            <p:nvPr/>
          </p:nvSpPr>
          <p:spPr>
            <a:xfrm rot="16200000">
              <a:off x="7416700" y="-2629257"/>
              <a:ext cx="961053" cy="6219568"/>
            </a:xfrm>
            <a:prstGeom prst="flowChartManualInpu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 name="Flowchart: Manual Input 6"/>
            <p:cNvSpPr/>
            <p:nvPr/>
          </p:nvSpPr>
          <p:spPr>
            <a:xfrm rot="16200000">
              <a:off x="8601689" y="-2629258"/>
              <a:ext cx="961053" cy="6219568"/>
            </a:xfrm>
            <a:prstGeom prst="flowChartManualInput">
              <a:avLst/>
            </a:prstGeom>
            <a:gradFill flip="none" rotWithShape="1">
              <a:gsLst>
                <a:gs pos="37000">
                  <a:schemeClr val="tx1">
                    <a:lumMod val="65000"/>
                    <a:lumOff val="35000"/>
                  </a:schemeClr>
                </a:gs>
                <a:gs pos="100000">
                  <a:srgbClr val="7CA7A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6" name="TextBox 15"/>
            <p:cNvSpPr txBox="1"/>
            <p:nvPr/>
          </p:nvSpPr>
          <p:spPr>
            <a:xfrm>
              <a:off x="8519200" y="49661"/>
              <a:ext cx="3672800" cy="769441"/>
            </a:xfrm>
            <a:prstGeom prst="rect">
              <a:avLst/>
            </a:prstGeom>
            <a:noFill/>
          </p:spPr>
          <p:txBody>
            <a:bodyPr wrap="none" rtlCol="0">
              <a:spAutoFit/>
            </a:bodyPr>
            <a:lstStyle/>
            <a:p>
              <a:pPr algn="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White Papers</a:t>
              </a:r>
            </a:p>
          </p:txBody>
        </p:sp>
      </p:grpSp>
      <p:grpSp>
        <p:nvGrpSpPr>
          <p:cNvPr id="48" name="Group 47"/>
          <p:cNvGrpSpPr/>
          <p:nvPr/>
        </p:nvGrpSpPr>
        <p:grpSpPr>
          <a:xfrm>
            <a:off x="0" y="6480736"/>
            <a:ext cx="12192002" cy="377264"/>
            <a:chOff x="0" y="6480736"/>
            <a:chExt cx="12192002" cy="377264"/>
          </a:xfrm>
        </p:grpSpPr>
        <p:sp>
          <p:nvSpPr>
            <p:cNvPr id="13" name="Rectangle 12"/>
            <p:cNvSpPr/>
            <p:nvPr/>
          </p:nvSpPr>
          <p:spPr>
            <a:xfrm>
              <a:off x="0" y="6484776"/>
              <a:ext cx="12192000" cy="373224"/>
            </a:xfrm>
            <a:prstGeom prst="rec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Flowchart: Manual Input 14"/>
            <p:cNvSpPr/>
            <p:nvPr/>
          </p:nvSpPr>
          <p:spPr>
            <a:xfrm rot="16200000">
              <a:off x="9592963" y="4258960"/>
              <a:ext cx="377264" cy="48208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8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88"/>
                  </a:moveTo>
                  <a:lnTo>
                    <a:pt x="10000" y="0"/>
                  </a:lnTo>
                  <a:lnTo>
                    <a:pt x="10000" y="10000"/>
                  </a:lnTo>
                  <a:lnTo>
                    <a:pt x="0" y="10000"/>
                  </a:lnTo>
                  <a:lnTo>
                    <a:pt x="0" y="88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7" name="Picture 16"/>
            <p:cNvPicPr>
              <a:picLocks noChangeAspect="1"/>
            </p:cNvPicPr>
            <p:nvPr/>
          </p:nvPicPr>
          <p:blipFill>
            <a:blip r:embed="rId2"/>
            <a:stretch>
              <a:fillRect/>
            </a:stretch>
          </p:blipFill>
          <p:spPr>
            <a:xfrm>
              <a:off x="10347649" y="6518812"/>
              <a:ext cx="597161" cy="32194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767" y="6543928"/>
              <a:ext cx="1013868" cy="271716"/>
            </a:xfrm>
            <a:prstGeom prst="rect">
              <a:avLst/>
            </a:prstGeom>
          </p:spPr>
        </p:pic>
        <p:cxnSp>
          <p:nvCxnSpPr>
            <p:cNvPr id="20" name="Straight Connector 19"/>
            <p:cNvCxnSpPr/>
            <p:nvPr/>
          </p:nvCxnSpPr>
          <p:spPr>
            <a:xfrm>
              <a:off x="11007011" y="6543928"/>
              <a:ext cx="0" cy="2717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3" name="Round Diagonal Corner Rectangle 52"/>
          <p:cNvSpPr/>
          <p:nvPr/>
        </p:nvSpPr>
        <p:spPr>
          <a:xfrm rot="5400000">
            <a:off x="-156809" y="1855153"/>
            <a:ext cx="4826508" cy="3638249"/>
          </a:xfrm>
          <a:prstGeom prst="round2DiagRect">
            <a:avLst>
              <a:gd name="adj1" fmla="val 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2D5AB"/>
              </a:solidFill>
            </a:endParaRPr>
          </a:p>
        </p:txBody>
      </p:sp>
      <p:pic>
        <p:nvPicPr>
          <p:cNvPr id="56" name="Picture 2" descr="Screen Shot 2015-01-12 at 4.40.57 PM"/>
          <p:cNvPicPr>
            <a:picLocks noChangeAspect="1" noChangeArrowheads="1"/>
          </p:cNvPicPr>
          <p:nvPr/>
        </p:nvPicPr>
        <p:blipFill rotWithShape="1">
          <a:blip r:embed="rId4">
            <a:extLst>
              <a:ext uri="{28A0092B-C50C-407E-A947-70E740481C1C}">
                <a14:useLocalDpi xmlns:a14="http://schemas.microsoft.com/office/drawing/2010/main" val="0"/>
              </a:ext>
            </a:extLst>
          </a:blip>
          <a:srcRect t="375" r="1114" b="1"/>
          <a:stretch/>
        </p:blipFill>
        <p:spPr bwMode="auto">
          <a:xfrm>
            <a:off x="599634" y="1572354"/>
            <a:ext cx="3319506" cy="43279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9" name="Rectangle 68"/>
          <p:cNvSpPr/>
          <p:nvPr/>
        </p:nvSpPr>
        <p:spPr>
          <a:xfrm>
            <a:off x="437319" y="984985"/>
            <a:ext cx="1367682" cy="400110"/>
          </a:xfrm>
          <a:prstGeom prst="rect">
            <a:avLst/>
          </a:prstGeom>
        </p:spPr>
        <p:txBody>
          <a:bodyPr wrap="none">
            <a:spAutoFit/>
          </a:bodyPr>
          <a:lstStyle/>
          <a:p>
            <a:r>
              <a:rPr lang="en-US" sz="20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EXAMPLE</a:t>
            </a:r>
          </a:p>
        </p:txBody>
      </p:sp>
      <p:grpSp>
        <p:nvGrpSpPr>
          <p:cNvPr id="29" name="Group 28"/>
          <p:cNvGrpSpPr/>
          <p:nvPr/>
        </p:nvGrpSpPr>
        <p:grpSpPr>
          <a:xfrm>
            <a:off x="4331281" y="1238781"/>
            <a:ext cx="3486356" cy="2819517"/>
            <a:chOff x="6593975" y="3287706"/>
            <a:chExt cx="5229944" cy="3490385"/>
          </a:xfrm>
        </p:grpSpPr>
        <p:sp>
          <p:nvSpPr>
            <p:cNvPr id="30" name="Rounded Rectangle 29"/>
            <p:cNvSpPr/>
            <p:nvPr/>
          </p:nvSpPr>
          <p:spPr>
            <a:xfrm>
              <a:off x="6598279" y="3315241"/>
              <a:ext cx="5225639" cy="3462850"/>
            </a:xfrm>
            <a:prstGeom prst="roundRect">
              <a:avLst>
                <a:gd name="adj" fmla="val 106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Same Side Corner Rectangle 30"/>
            <p:cNvSpPr/>
            <p:nvPr/>
          </p:nvSpPr>
          <p:spPr>
            <a:xfrm>
              <a:off x="6593975" y="3287706"/>
              <a:ext cx="5229944" cy="575176"/>
            </a:xfrm>
            <a:prstGeom prst="round2SameRect">
              <a:avLst>
                <a:gd name="adj1" fmla="val 41635"/>
                <a:gd name="adj2" fmla="val 0"/>
              </a:avLst>
            </a:prstGeom>
            <a:solidFill>
              <a:srgbClr val="E4E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C5151"/>
                  </a:solidFill>
                  <a:latin typeface="Open Sans" panose="020B0606030504020204" pitchFamily="34" charset="0"/>
                  <a:ea typeface="Open Sans" panose="020B0606030504020204" pitchFamily="34" charset="0"/>
                  <a:cs typeface="Open Sans" panose="020B0606030504020204" pitchFamily="34" charset="0"/>
                </a:rPr>
                <a:t>WHITE PAPERS</a:t>
              </a:r>
            </a:p>
          </p:txBody>
        </p:sp>
      </p:grpSp>
      <p:grpSp>
        <p:nvGrpSpPr>
          <p:cNvPr id="32" name="Group 31"/>
          <p:cNvGrpSpPr/>
          <p:nvPr/>
        </p:nvGrpSpPr>
        <p:grpSpPr>
          <a:xfrm>
            <a:off x="8038417" y="1238781"/>
            <a:ext cx="3486356" cy="2819518"/>
            <a:chOff x="6593975" y="3287706"/>
            <a:chExt cx="5229944" cy="3490386"/>
          </a:xfrm>
        </p:grpSpPr>
        <p:sp>
          <p:nvSpPr>
            <p:cNvPr id="33" name="Rounded Rectangle 32"/>
            <p:cNvSpPr/>
            <p:nvPr/>
          </p:nvSpPr>
          <p:spPr>
            <a:xfrm>
              <a:off x="6598279" y="3315241"/>
              <a:ext cx="5225639" cy="3462851"/>
            </a:xfrm>
            <a:prstGeom prst="roundRect">
              <a:avLst>
                <a:gd name="adj" fmla="val 106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Same Side Corner Rectangle 34"/>
            <p:cNvSpPr/>
            <p:nvPr/>
          </p:nvSpPr>
          <p:spPr>
            <a:xfrm>
              <a:off x="6593975" y="3287706"/>
              <a:ext cx="5229944" cy="575176"/>
            </a:xfrm>
            <a:prstGeom prst="round2SameRect">
              <a:avLst>
                <a:gd name="adj1" fmla="val 41635"/>
                <a:gd name="adj2" fmla="val 0"/>
              </a:avLst>
            </a:prstGeom>
            <a:solidFill>
              <a:srgbClr val="A2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BENEFITS</a:t>
              </a:r>
            </a:p>
          </p:txBody>
        </p:sp>
      </p:grpSp>
      <p:grpSp>
        <p:nvGrpSpPr>
          <p:cNvPr id="36" name="Group 35"/>
          <p:cNvGrpSpPr/>
          <p:nvPr/>
        </p:nvGrpSpPr>
        <p:grpSpPr>
          <a:xfrm>
            <a:off x="4352097" y="4200251"/>
            <a:ext cx="7172674" cy="1853824"/>
            <a:chOff x="6593974" y="3769682"/>
            <a:chExt cx="5229944" cy="2294917"/>
          </a:xfrm>
        </p:grpSpPr>
        <p:sp>
          <p:nvSpPr>
            <p:cNvPr id="37" name="Rounded Rectangle 36"/>
            <p:cNvSpPr/>
            <p:nvPr/>
          </p:nvSpPr>
          <p:spPr>
            <a:xfrm>
              <a:off x="6598279" y="3817123"/>
              <a:ext cx="5225639" cy="2247476"/>
            </a:xfrm>
            <a:prstGeom prst="roundRect">
              <a:avLst>
                <a:gd name="adj" fmla="val 106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Same Side Corner Rectangle 37"/>
            <p:cNvSpPr/>
            <p:nvPr/>
          </p:nvSpPr>
          <p:spPr>
            <a:xfrm>
              <a:off x="6593974" y="3769682"/>
              <a:ext cx="5229944" cy="575176"/>
            </a:xfrm>
            <a:prstGeom prst="round2SameRect">
              <a:avLst>
                <a:gd name="adj1" fmla="val 41635"/>
                <a:gd name="adj2" fmla="val 0"/>
              </a:avLst>
            </a:prstGeom>
            <a:solidFill>
              <a:srgbClr val="567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WE CAN OFFER</a:t>
              </a:r>
            </a:p>
          </p:txBody>
        </p:sp>
      </p:grpSp>
      <p:sp>
        <p:nvSpPr>
          <p:cNvPr id="41" name="Rectangle 40"/>
          <p:cNvSpPr/>
          <p:nvPr/>
        </p:nvSpPr>
        <p:spPr>
          <a:xfrm>
            <a:off x="4944673" y="4863498"/>
            <a:ext cx="5825200" cy="923330"/>
          </a:xfrm>
          <a:prstGeom prst="rect">
            <a:avLst/>
          </a:prstGeom>
        </p:spPr>
        <p:txBody>
          <a:bodyPr wrap="square">
            <a:spAutoFit/>
          </a:bodyPr>
          <a:lstStyle/>
          <a:p>
            <a:pPr algn="ctr">
              <a:lnSpc>
                <a:spcPct val="150000"/>
              </a:lnSpc>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Whether you’ve already developed copy or you’re starting from scratch, we’re here to help you write or design an eBook that will serve as an effective part of your sales funnel.</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6722" y="3251576"/>
            <a:ext cx="912964" cy="912964"/>
          </a:xfrm>
          <a:prstGeom prst="rect">
            <a:avLst/>
          </a:prstGeom>
        </p:spPr>
      </p:pic>
      <p:sp>
        <p:nvSpPr>
          <p:cNvPr id="39" name="Rectangle 38"/>
          <p:cNvSpPr/>
          <p:nvPr/>
        </p:nvSpPr>
        <p:spPr>
          <a:xfrm>
            <a:off x="4501586" y="1814490"/>
            <a:ext cx="3110814" cy="2031325"/>
          </a:xfrm>
          <a:prstGeom prst="rect">
            <a:avLst/>
          </a:prstGeom>
        </p:spPr>
        <p:txBody>
          <a:bodyPr wrap="square">
            <a:spAutoFit/>
          </a:bodyPr>
          <a:lstStyle/>
          <a:p>
            <a:pPr marL="171450" indent="-171450">
              <a:lnSpc>
                <a:spcPct val="150000"/>
              </a:lnSpc>
              <a:buFont typeface="Arial" panose="020B0604020202020204" pitchFamily="34" charset="0"/>
              <a:buChar char="•"/>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Long-form content designed to promote the products or services from a specific company.</a:t>
            </a:r>
          </a:p>
          <a:p>
            <a:pPr marL="171450" indent="-171450">
              <a:lnSpc>
                <a:spcPct val="150000"/>
              </a:lnSpc>
              <a:buFont typeface="Arial" panose="020B0604020202020204" pitchFamily="34" charset="0"/>
              <a:buChar char="•"/>
            </a:pPr>
            <a:r>
              <a:rPr lang="en-US" sz="1200" dirty="0">
                <a:solidFill>
                  <a:srgbClr val="5C5151"/>
                </a:solidFill>
                <a:latin typeface="Open Sans" panose="020B0606030504020204" pitchFamily="34" charset="0"/>
                <a:ea typeface="Open Sans" panose="020B0606030504020204" pitchFamily="34" charset="0"/>
                <a:cs typeface="Open Sans" panose="020B0606030504020204" pitchFamily="34" charset="0"/>
              </a:rPr>
              <a:t>As a marketing tool, these papers use selected facts and logical arguments to build a case favorable to the company sponsoring the document.</a:t>
            </a:r>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24961" y="3296567"/>
            <a:ext cx="820883" cy="820883"/>
          </a:xfrm>
          <a:prstGeom prst="rect">
            <a:avLst/>
          </a:prstGeom>
        </p:spPr>
      </p:pic>
      <p:sp>
        <p:nvSpPr>
          <p:cNvPr id="40" name="Rectangle 39"/>
          <p:cNvSpPr/>
          <p:nvPr/>
        </p:nvSpPr>
        <p:spPr>
          <a:xfrm>
            <a:off x="8143146" y="1795389"/>
            <a:ext cx="3381625" cy="2031325"/>
          </a:xfrm>
          <a:prstGeom prst="rect">
            <a:avLst/>
          </a:prstGeom>
        </p:spPr>
        <p:txBody>
          <a:bodyPr wrap="square">
            <a:spAutoFit/>
          </a:bodyPr>
          <a:lstStyle/>
          <a:p>
            <a:pPr marL="285750" indent="-285750">
              <a:lnSpc>
                <a:spcPct val="150000"/>
              </a:lnSpc>
              <a:buFont typeface="Arial" panose="020B0604020202020204" pitchFamily="34" charset="0"/>
              <a:buChar char="•"/>
            </a:pPr>
            <a:r>
              <a:rPr lang="en-US" sz="12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Attract decision makers and set you apart from the competition. </a:t>
            </a:r>
          </a:p>
          <a:p>
            <a:pPr marL="285750" indent="-285750">
              <a:lnSpc>
                <a:spcPct val="150000"/>
              </a:lnSpc>
              <a:buFont typeface="Arial" panose="020B0604020202020204" pitchFamily="34" charset="0"/>
              <a:buChar char="•"/>
            </a:pPr>
            <a:r>
              <a:rPr lang="en-US" sz="1200" dirty="0">
                <a:solidFill>
                  <a:srgbClr val="3B3F3F"/>
                </a:solidFill>
                <a:latin typeface="Montserrat"/>
              </a:rPr>
              <a:t>68% of B2B marketing teams create eBooks for lead generation because they are </a:t>
            </a:r>
            <a:r>
              <a:rPr lang="en-US" sz="12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 great way to familiarize buyers with the details of a product or prime a lead for purchase.</a:t>
            </a:r>
          </a:p>
        </p:txBody>
      </p:sp>
    </p:spTree>
    <p:extLst>
      <p:ext uri="{BB962C8B-B14F-4D97-AF65-F5344CB8AC3E}">
        <p14:creationId xmlns:p14="http://schemas.microsoft.com/office/powerpoint/2010/main" val="371151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787443" y="-1"/>
            <a:ext cx="7404557" cy="961054"/>
            <a:chOff x="4787443" y="-1"/>
            <a:chExt cx="7404557" cy="961054"/>
          </a:xfrm>
        </p:grpSpPr>
        <p:sp>
          <p:nvSpPr>
            <p:cNvPr id="8" name="Flowchart: Manual Input 7"/>
            <p:cNvSpPr/>
            <p:nvPr/>
          </p:nvSpPr>
          <p:spPr>
            <a:xfrm rot="16200000">
              <a:off x="7416700" y="-2629257"/>
              <a:ext cx="961053" cy="6219568"/>
            </a:xfrm>
            <a:prstGeom prst="flowChartManualInpu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 name="Flowchart: Manual Input 6"/>
            <p:cNvSpPr/>
            <p:nvPr/>
          </p:nvSpPr>
          <p:spPr>
            <a:xfrm rot="16200000">
              <a:off x="8601689" y="-2629258"/>
              <a:ext cx="961053" cy="6219568"/>
            </a:xfrm>
            <a:prstGeom prst="flowChartManualInput">
              <a:avLst/>
            </a:prstGeom>
            <a:gradFill flip="none" rotWithShape="1">
              <a:gsLst>
                <a:gs pos="37000">
                  <a:schemeClr val="tx1">
                    <a:lumMod val="65000"/>
                    <a:lumOff val="35000"/>
                  </a:schemeClr>
                </a:gs>
                <a:gs pos="100000">
                  <a:srgbClr val="7CA7A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6" name="TextBox 15"/>
            <p:cNvSpPr txBox="1"/>
            <p:nvPr/>
          </p:nvSpPr>
          <p:spPr>
            <a:xfrm>
              <a:off x="7172676" y="49661"/>
              <a:ext cx="5019324" cy="769441"/>
            </a:xfrm>
            <a:prstGeom prst="rect">
              <a:avLst/>
            </a:prstGeom>
            <a:noFill/>
          </p:spPr>
          <p:txBody>
            <a:bodyPr wrap="none" rtlCol="0">
              <a:spAutoFit/>
            </a:bodyPr>
            <a:lstStyle/>
            <a:p>
              <a:pPr algn="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PPC (pay-per-click)</a:t>
              </a:r>
            </a:p>
          </p:txBody>
        </p:sp>
      </p:grpSp>
      <p:grpSp>
        <p:nvGrpSpPr>
          <p:cNvPr id="48" name="Group 47"/>
          <p:cNvGrpSpPr/>
          <p:nvPr/>
        </p:nvGrpSpPr>
        <p:grpSpPr>
          <a:xfrm>
            <a:off x="0" y="6480736"/>
            <a:ext cx="12192002" cy="377264"/>
            <a:chOff x="0" y="6480736"/>
            <a:chExt cx="12192002" cy="377264"/>
          </a:xfrm>
        </p:grpSpPr>
        <p:sp>
          <p:nvSpPr>
            <p:cNvPr id="13" name="Rectangle 12"/>
            <p:cNvSpPr/>
            <p:nvPr/>
          </p:nvSpPr>
          <p:spPr>
            <a:xfrm>
              <a:off x="0" y="6484776"/>
              <a:ext cx="12192000" cy="373224"/>
            </a:xfrm>
            <a:prstGeom prst="rec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Input 14"/>
            <p:cNvSpPr/>
            <p:nvPr/>
          </p:nvSpPr>
          <p:spPr>
            <a:xfrm rot="16200000">
              <a:off x="9592963" y="4258960"/>
              <a:ext cx="377264" cy="48208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8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88"/>
                  </a:moveTo>
                  <a:lnTo>
                    <a:pt x="10000" y="0"/>
                  </a:lnTo>
                  <a:lnTo>
                    <a:pt x="10000" y="10000"/>
                  </a:lnTo>
                  <a:lnTo>
                    <a:pt x="0" y="10000"/>
                  </a:lnTo>
                  <a:lnTo>
                    <a:pt x="0" y="88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10347649" y="6518812"/>
              <a:ext cx="597161" cy="32194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767" y="6543928"/>
              <a:ext cx="1013868" cy="271716"/>
            </a:xfrm>
            <a:prstGeom prst="rect">
              <a:avLst/>
            </a:prstGeom>
          </p:spPr>
        </p:pic>
        <p:cxnSp>
          <p:nvCxnSpPr>
            <p:cNvPr id="20" name="Straight Connector 19"/>
            <p:cNvCxnSpPr/>
            <p:nvPr/>
          </p:nvCxnSpPr>
          <p:spPr>
            <a:xfrm>
              <a:off x="11007011" y="6543928"/>
              <a:ext cx="0" cy="2717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2" name="Diagram 1"/>
          <p:cNvGraphicFramePr/>
          <p:nvPr>
            <p:extLst>
              <p:ext uri="{D42A27DB-BD31-4B8C-83A1-F6EECF244321}">
                <p14:modId xmlns:p14="http://schemas.microsoft.com/office/powerpoint/2010/main" val="2390088277"/>
              </p:ext>
            </p:extLst>
          </p:nvPr>
        </p:nvGraphicFramePr>
        <p:xfrm>
          <a:off x="453152" y="1305080"/>
          <a:ext cx="11285696" cy="4689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8151" y="2200206"/>
            <a:ext cx="988207" cy="988207"/>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21361" y="2200206"/>
            <a:ext cx="833798" cy="833798"/>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21361" y="4180114"/>
            <a:ext cx="881926" cy="88192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84784" y="4220466"/>
            <a:ext cx="841574" cy="841574"/>
          </a:xfrm>
          <a:prstGeom prst="rect">
            <a:avLst/>
          </a:prstGeom>
        </p:spPr>
      </p:pic>
      <p:sp>
        <p:nvSpPr>
          <p:cNvPr id="38" name="Rectangle 37"/>
          <p:cNvSpPr/>
          <p:nvPr/>
        </p:nvSpPr>
        <p:spPr>
          <a:xfrm>
            <a:off x="2528597" y="1206977"/>
            <a:ext cx="1574657" cy="400110"/>
          </a:xfrm>
          <a:prstGeom prst="rect">
            <a:avLst/>
          </a:prstGeom>
          <a:solidFill>
            <a:srgbClr val="5C5151"/>
          </a:solidFill>
        </p:spPr>
        <p:txBody>
          <a:bodyPr wrap="square">
            <a:spAutoFit/>
          </a:bodyPr>
          <a:lstStyle/>
          <a:p>
            <a:pPr algn="ct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Investigate</a:t>
            </a:r>
            <a:endPar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38"/>
          <p:cNvSpPr/>
          <p:nvPr/>
        </p:nvSpPr>
        <p:spPr>
          <a:xfrm>
            <a:off x="8294886" y="1206977"/>
            <a:ext cx="1574657" cy="400110"/>
          </a:xfrm>
          <a:prstGeom prst="rect">
            <a:avLst/>
          </a:prstGeom>
          <a:solidFill>
            <a:srgbClr val="567B83"/>
          </a:solidFill>
        </p:spPr>
        <p:txBody>
          <a:bodyPr wrap="square">
            <a:spAutoFit/>
          </a:bodyPr>
          <a:lstStyle/>
          <a:p>
            <a:pPr algn="ct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Create</a:t>
            </a:r>
            <a:endPar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p:cNvSpPr/>
          <p:nvPr/>
        </p:nvSpPr>
        <p:spPr>
          <a:xfrm>
            <a:off x="8294886" y="4225809"/>
            <a:ext cx="1574657" cy="400110"/>
          </a:xfrm>
          <a:prstGeom prst="rect">
            <a:avLst/>
          </a:prstGeom>
          <a:solidFill>
            <a:srgbClr val="A2D5AB"/>
          </a:solidFill>
        </p:spPr>
        <p:txBody>
          <a:bodyPr wrap="square">
            <a:spAutoFit/>
          </a:bodyPr>
          <a:lstStyle/>
          <a:p>
            <a:pPr algn="ct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Empower</a:t>
            </a:r>
            <a:endPar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40"/>
          <p:cNvSpPr/>
          <p:nvPr/>
        </p:nvSpPr>
        <p:spPr>
          <a:xfrm>
            <a:off x="2418528" y="4220466"/>
            <a:ext cx="1574657" cy="400110"/>
          </a:xfrm>
          <a:prstGeom prst="rect">
            <a:avLst/>
          </a:prstGeom>
          <a:solidFill>
            <a:srgbClr val="E4EEC1"/>
          </a:solidFill>
        </p:spPr>
        <p:txBody>
          <a:bodyPr wrap="square">
            <a:spAutoFit/>
          </a:bodyPr>
          <a:lstStyle/>
          <a:p>
            <a:pPr algn="ctr"/>
            <a:r>
              <a:rPr lang="en-US" sz="2000" i="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Analyze</a:t>
            </a:r>
            <a:endParaRPr lang="en-US" sz="1400" i="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60059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0" y="6480736"/>
            <a:ext cx="12192002" cy="377264"/>
            <a:chOff x="0" y="6480736"/>
            <a:chExt cx="12192002" cy="377264"/>
          </a:xfrm>
        </p:grpSpPr>
        <p:sp>
          <p:nvSpPr>
            <p:cNvPr id="13" name="Rectangle 12"/>
            <p:cNvSpPr/>
            <p:nvPr/>
          </p:nvSpPr>
          <p:spPr>
            <a:xfrm>
              <a:off x="0" y="6484776"/>
              <a:ext cx="12192000" cy="373224"/>
            </a:xfrm>
            <a:prstGeom prst="rec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Input 14"/>
            <p:cNvSpPr/>
            <p:nvPr/>
          </p:nvSpPr>
          <p:spPr>
            <a:xfrm rot="16200000">
              <a:off x="9592963" y="4258960"/>
              <a:ext cx="377264" cy="48208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8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88"/>
                  </a:moveTo>
                  <a:lnTo>
                    <a:pt x="10000" y="0"/>
                  </a:lnTo>
                  <a:lnTo>
                    <a:pt x="10000" y="10000"/>
                  </a:lnTo>
                  <a:lnTo>
                    <a:pt x="0" y="10000"/>
                  </a:lnTo>
                  <a:lnTo>
                    <a:pt x="0" y="88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10347649" y="6518812"/>
              <a:ext cx="597161" cy="32194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767" y="6543928"/>
              <a:ext cx="1013868" cy="271716"/>
            </a:xfrm>
            <a:prstGeom prst="rect">
              <a:avLst/>
            </a:prstGeom>
          </p:spPr>
        </p:pic>
        <p:cxnSp>
          <p:nvCxnSpPr>
            <p:cNvPr id="20" name="Straight Connector 19"/>
            <p:cNvCxnSpPr/>
            <p:nvPr/>
          </p:nvCxnSpPr>
          <p:spPr>
            <a:xfrm>
              <a:off x="11007011" y="6543928"/>
              <a:ext cx="0" cy="2717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787443" y="-1"/>
            <a:ext cx="7404557" cy="961054"/>
            <a:chOff x="4787443" y="-1"/>
            <a:chExt cx="7404557" cy="961054"/>
          </a:xfrm>
        </p:grpSpPr>
        <p:sp>
          <p:nvSpPr>
            <p:cNvPr id="8" name="Flowchart: Manual Input 7"/>
            <p:cNvSpPr/>
            <p:nvPr/>
          </p:nvSpPr>
          <p:spPr>
            <a:xfrm rot="16200000">
              <a:off x="7416700" y="-2629257"/>
              <a:ext cx="961053" cy="6219568"/>
            </a:xfrm>
            <a:prstGeom prst="flowChartManualInput">
              <a:avLst/>
            </a:prstGeom>
            <a:solidFill>
              <a:srgbClr val="7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 name="Flowchart: Manual Input 6"/>
            <p:cNvSpPr/>
            <p:nvPr/>
          </p:nvSpPr>
          <p:spPr>
            <a:xfrm rot="16200000">
              <a:off x="8601689" y="-2629258"/>
              <a:ext cx="961053" cy="6219568"/>
            </a:xfrm>
            <a:prstGeom prst="flowChartManualInput">
              <a:avLst/>
            </a:prstGeom>
            <a:gradFill flip="none" rotWithShape="1">
              <a:gsLst>
                <a:gs pos="37000">
                  <a:schemeClr val="tx1">
                    <a:lumMod val="65000"/>
                    <a:lumOff val="35000"/>
                  </a:schemeClr>
                </a:gs>
                <a:gs pos="100000">
                  <a:srgbClr val="7CA7A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6" name="TextBox 15"/>
            <p:cNvSpPr txBox="1"/>
            <p:nvPr/>
          </p:nvSpPr>
          <p:spPr>
            <a:xfrm>
              <a:off x="6186958" y="49661"/>
              <a:ext cx="6005042" cy="769441"/>
            </a:xfrm>
            <a:prstGeom prst="rect">
              <a:avLst/>
            </a:prstGeom>
            <a:noFill/>
          </p:spPr>
          <p:txBody>
            <a:bodyPr wrap="none" rtlCol="0">
              <a:spAutoFit/>
            </a:bodyPr>
            <a:lstStyle/>
            <a:p>
              <a:pPr algn="r"/>
              <a:r>
                <a:rPr lang="en-US" sz="4400" spc="-150" dirty="0">
                  <a:solidFill>
                    <a:schemeClr val="bg1"/>
                  </a:solidFill>
                  <a:latin typeface="Open Sans" panose="020B0606030504020204" pitchFamily="34" charset="0"/>
                  <a:ea typeface="Open Sans" panose="020B0606030504020204" pitchFamily="34" charset="0"/>
                  <a:cs typeface="Open Sans" panose="020B0606030504020204" pitchFamily="34" charset="0"/>
                </a:rPr>
                <a:t>RTB (Real-Time-Bidding)</a:t>
              </a:r>
            </a:p>
          </p:txBody>
        </p:sp>
      </p:grpSp>
      <p:grpSp>
        <p:nvGrpSpPr>
          <p:cNvPr id="81" name="Group 80"/>
          <p:cNvGrpSpPr/>
          <p:nvPr/>
        </p:nvGrpSpPr>
        <p:grpSpPr>
          <a:xfrm>
            <a:off x="5207206" y="4920335"/>
            <a:ext cx="2009984" cy="1558702"/>
            <a:chOff x="5086606" y="4709086"/>
            <a:chExt cx="2284581" cy="1771649"/>
          </a:xfrm>
        </p:grpSpPr>
        <p:pic>
          <p:nvPicPr>
            <p:cNvPr id="29" name="Picture 28"/>
            <p:cNvPicPr>
              <a:picLocks noChangeAspect="1"/>
            </p:cNvPicPr>
            <p:nvPr/>
          </p:nvPicPr>
          <p:blipFill>
            <a:blip r:embed="rId4" cstate="print">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5086606" y="4709086"/>
              <a:ext cx="1771649" cy="1771649"/>
            </a:xfrm>
            <a:prstGeom prst="rect">
              <a:avLst/>
            </a:prstGeom>
          </p:spPr>
        </p:pic>
        <p:pic>
          <p:nvPicPr>
            <p:cNvPr id="30" name="Picture 29"/>
            <p:cNvPicPr>
              <a:picLocks noChangeAspect="1"/>
            </p:cNvPicPr>
            <p:nvPr/>
          </p:nvPicPr>
          <p:blipFill>
            <a:blip r:embed="rId5" cstate="print">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6113888" y="5118051"/>
              <a:ext cx="1257299" cy="1257299"/>
            </a:xfrm>
            <a:prstGeom prst="rect">
              <a:avLst/>
            </a:prstGeom>
          </p:spPr>
        </p:pic>
      </p:grpSp>
      <p:sp>
        <p:nvSpPr>
          <p:cNvPr id="34" name="Oval Callout 33"/>
          <p:cNvSpPr/>
          <p:nvPr/>
        </p:nvSpPr>
        <p:spPr>
          <a:xfrm rot="16821253">
            <a:off x="3001472" y="4325976"/>
            <a:ext cx="1768014" cy="1748692"/>
          </a:xfrm>
          <a:prstGeom prst="wedgeEllipseCallout">
            <a:avLst/>
          </a:prstGeom>
          <a:solidFill>
            <a:srgbClr val="A2D5A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Callout 43"/>
          <p:cNvSpPr/>
          <p:nvPr/>
        </p:nvSpPr>
        <p:spPr>
          <a:xfrm rot="19597305">
            <a:off x="4902039" y="3403815"/>
            <a:ext cx="1224632" cy="1211249"/>
          </a:xfrm>
          <a:prstGeom prst="wedgeEllipseCallout">
            <a:avLst/>
          </a:prstGeom>
          <a:solidFill>
            <a:srgbClr val="567B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Callout 44"/>
          <p:cNvSpPr/>
          <p:nvPr/>
        </p:nvSpPr>
        <p:spPr>
          <a:xfrm rot="3052834">
            <a:off x="7379709" y="4440674"/>
            <a:ext cx="1399554" cy="1384259"/>
          </a:xfrm>
          <a:prstGeom prst="wedgeEllipseCallout">
            <a:avLst/>
          </a:prstGeom>
          <a:solidFill>
            <a:srgbClr val="5C51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6162" y="4583783"/>
            <a:ext cx="1161600" cy="1161600"/>
          </a:xfrm>
          <a:prstGeom prst="rect">
            <a:avLst/>
          </a:prstGeom>
        </p:spPr>
      </p:pic>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6233" y="3656871"/>
            <a:ext cx="692308" cy="692308"/>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6701" y="4612826"/>
            <a:ext cx="965569" cy="965569"/>
          </a:xfrm>
          <a:prstGeom prst="rect">
            <a:avLst/>
          </a:prstGeom>
        </p:spPr>
      </p:pic>
      <p:cxnSp>
        <p:nvCxnSpPr>
          <p:cNvPr id="51" name="Straight Connector 50"/>
          <p:cNvCxnSpPr/>
          <p:nvPr/>
        </p:nvCxnSpPr>
        <p:spPr>
          <a:xfrm>
            <a:off x="323850" y="1210452"/>
            <a:ext cx="0" cy="2963110"/>
          </a:xfrm>
          <a:prstGeom prst="line">
            <a:avLst/>
          </a:prstGeom>
          <a:ln w="28575">
            <a:solidFill>
              <a:srgbClr val="A2D5AB"/>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209925" y="625677"/>
            <a:ext cx="0" cy="2593773"/>
          </a:xfrm>
          <a:prstGeom prst="line">
            <a:avLst/>
          </a:prstGeom>
          <a:ln w="28575">
            <a:solidFill>
              <a:srgbClr val="54779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406945" y="1281522"/>
            <a:ext cx="0" cy="3851281"/>
          </a:xfrm>
          <a:prstGeom prst="line">
            <a:avLst/>
          </a:prstGeom>
          <a:ln w="28575">
            <a:solidFill>
              <a:srgbClr val="5C515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10827" y="4153202"/>
            <a:ext cx="3038212" cy="837898"/>
          </a:xfrm>
          <a:prstGeom prst="line">
            <a:avLst/>
          </a:prstGeom>
          <a:ln w="28575">
            <a:solidFill>
              <a:srgbClr val="A2D5AB"/>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09925" y="3199943"/>
            <a:ext cx="1987805" cy="841837"/>
          </a:xfrm>
          <a:prstGeom prst="line">
            <a:avLst/>
          </a:prstGeom>
          <a:ln w="28575">
            <a:solidFill>
              <a:srgbClr val="547793"/>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84499" y="1816009"/>
            <a:ext cx="2541712" cy="230832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200" dirty="0">
                <a:latin typeface="Open Sans" panose="020B0606030504020204" pitchFamily="34" charset="0"/>
                <a:ea typeface="Open Sans" panose="020B0606030504020204" pitchFamily="34" charset="0"/>
                <a:cs typeface="Open Sans" panose="020B0606030504020204" pitchFamily="34" charset="0"/>
              </a:rPr>
              <a:t>Research optimal target for a specific campaign</a:t>
            </a:r>
          </a:p>
          <a:p>
            <a:pPr marL="285750" indent="-285750">
              <a:lnSpc>
                <a:spcPct val="150000"/>
              </a:lnSpc>
              <a:buFont typeface="Wingdings" panose="05000000000000000000" pitchFamily="2" charset="2"/>
              <a:buChar char="ü"/>
            </a:pPr>
            <a:r>
              <a:rPr lang="en-US" sz="1200" dirty="0">
                <a:latin typeface="Open Sans" panose="020B0606030504020204" pitchFamily="34" charset="0"/>
                <a:ea typeface="Open Sans" panose="020B0606030504020204" pitchFamily="34" charset="0"/>
                <a:cs typeface="Open Sans" panose="020B0606030504020204" pitchFamily="34" charset="0"/>
              </a:rPr>
              <a:t>Learn the audiences purchasing behavior</a:t>
            </a:r>
          </a:p>
          <a:p>
            <a:pPr marL="285750" indent="-285750">
              <a:lnSpc>
                <a:spcPct val="150000"/>
              </a:lnSpc>
              <a:buFont typeface="Wingdings" panose="05000000000000000000" pitchFamily="2" charset="2"/>
              <a:buChar char="ü"/>
            </a:pPr>
            <a:r>
              <a:rPr lang="en-US" sz="1200" dirty="0">
                <a:latin typeface="Open Sans" panose="020B0606030504020204" pitchFamily="34" charset="0"/>
                <a:ea typeface="Open Sans" panose="020B0606030504020204" pitchFamily="34" charset="0"/>
                <a:cs typeface="Open Sans" panose="020B0606030504020204" pitchFamily="34" charset="0"/>
              </a:rPr>
              <a:t>Nearly everything is targetable – geographic location, job title, household income, age, etc.</a:t>
            </a:r>
          </a:p>
        </p:txBody>
      </p:sp>
      <p:sp>
        <p:nvSpPr>
          <p:cNvPr id="69" name="TextBox 68"/>
          <p:cNvSpPr txBox="1"/>
          <p:nvPr/>
        </p:nvSpPr>
        <p:spPr>
          <a:xfrm>
            <a:off x="3297587" y="965094"/>
            <a:ext cx="3427903" cy="2277547"/>
          </a:xfrm>
          <a:prstGeom prst="rect">
            <a:avLst/>
          </a:prstGeom>
          <a:noFill/>
        </p:spPr>
        <p:txBody>
          <a:bodyPr wrap="square" rtlCol="0">
            <a:spAutoFit/>
          </a:bodyPr>
          <a:lstStyle/>
          <a:p>
            <a:pPr marL="285750" indent="-285750">
              <a:buFont typeface="Wingdings" panose="05000000000000000000" pitchFamily="2" charset="2"/>
              <a:buChar char="ü"/>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Wingdings" panose="05000000000000000000" pitchFamily="2" charset="2"/>
              <a:buChar char="ü"/>
            </a:pPr>
            <a:r>
              <a:rPr lang="en-US" sz="1200" dirty="0">
                <a:latin typeface="Open Sans" panose="020B0606030504020204" pitchFamily="34" charset="0"/>
                <a:ea typeface="Open Sans" panose="020B0606030504020204" pitchFamily="34" charset="0"/>
                <a:cs typeface="Open Sans" panose="020B0606030504020204" pitchFamily="34" charset="0"/>
              </a:rPr>
              <a:t>Design the ad creative based on our research</a:t>
            </a:r>
          </a:p>
          <a:p>
            <a:pPr marL="285750" indent="-285750">
              <a:lnSpc>
                <a:spcPct val="150000"/>
              </a:lnSpc>
              <a:buFont typeface="Wingdings" panose="05000000000000000000" pitchFamily="2" charset="2"/>
              <a:buChar char="ü"/>
            </a:pPr>
            <a:r>
              <a:rPr lang="en-US" sz="1200" dirty="0">
                <a:latin typeface="Open Sans" panose="020B0606030504020204" pitchFamily="34" charset="0"/>
                <a:ea typeface="Open Sans" panose="020B0606030504020204" pitchFamily="34" charset="0"/>
                <a:cs typeface="Open Sans" panose="020B0606030504020204" pitchFamily="34" charset="0"/>
              </a:rPr>
              <a:t>Budget the campaign</a:t>
            </a:r>
          </a:p>
          <a:p>
            <a:pPr marL="285750" indent="-285750">
              <a:lnSpc>
                <a:spcPct val="150000"/>
              </a:lnSpc>
              <a:buFont typeface="Wingdings" panose="05000000000000000000" pitchFamily="2" charset="2"/>
              <a:buChar char="ü"/>
            </a:pPr>
            <a:r>
              <a:rPr lang="en-US" sz="1200" dirty="0">
                <a:latin typeface="Open Sans" panose="020B0606030504020204" pitchFamily="34" charset="0"/>
                <a:ea typeface="Open Sans" panose="020B0606030504020204" pitchFamily="34" charset="0"/>
                <a:cs typeface="Open Sans" panose="020B0606030504020204" pitchFamily="34" charset="0"/>
              </a:rPr>
              <a:t>Optimize bids</a:t>
            </a:r>
          </a:p>
          <a:p>
            <a:pPr marL="285750" indent="-285750">
              <a:lnSpc>
                <a:spcPct val="150000"/>
              </a:lnSpc>
              <a:buFont typeface="Wingdings" panose="05000000000000000000" pitchFamily="2" charset="2"/>
              <a:buChar char="ü"/>
            </a:pPr>
            <a:r>
              <a:rPr lang="en-US" sz="1200" dirty="0">
                <a:latin typeface="Open Sans" panose="020B0606030504020204" pitchFamily="34" charset="0"/>
                <a:ea typeface="Open Sans" panose="020B0606030504020204" pitchFamily="34" charset="0"/>
                <a:cs typeface="Open Sans" panose="020B0606030504020204" pitchFamily="34" charset="0"/>
              </a:rPr>
              <a:t>Manage the ad spend</a:t>
            </a:r>
          </a:p>
          <a:p>
            <a:pPr marL="285750" indent="-285750">
              <a:lnSpc>
                <a:spcPct val="150000"/>
              </a:lnSpc>
              <a:buFont typeface="Wingdings" panose="05000000000000000000" pitchFamily="2" charset="2"/>
              <a:buChar char="ü"/>
            </a:pPr>
            <a:r>
              <a:rPr lang="en-US" sz="1200" dirty="0">
                <a:latin typeface="Open Sans" panose="020B0606030504020204" pitchFamily="34" charset="0"/>
                <a:ea typeface="Open Sans" panose="020B0606030504020204" pitchFamily="34" charset="0"/>
                <a:cs typeface="Open Sans" panose="020B0606030504020204" pitchFamily="34" charset="0"/>
              </a:rPr>
              <a:t>Make contact through our software that reaches 98%of all websites.</a:t>
            </a:r>
          </a:p>
        </p:txBody>
      </p:sp>
      <p:sp>
        <p:nvSpPr>
          <p:cNvPr id="78" name="TextBox 77"/>
          <p:cNvSpPr txBox="1"/>
          <p:nvPr/>
        </p:nvSpPr>
        <p:spPr>
          <a:xfrm>
            <a:off x="7532277" y="2072648"/>
            <a:ext cx="3552490" cy="1754326"/>
          </a:xfrm>
          <a:prstGeom prst="rect">
            <a:avLst/>
          </a:prstGeom>
          <a:noFill/>
        </p:spPr>
        <p:txBody>
          <a:bodyPr wrap="square" rtlCol="0">
            <a:spAutoFit/>
          </a:bodyPr>
          <a:lstStyle/>
          <a:p>
            <a:pPr>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Once a visitor hits your site, we track that user or shopper, and track them indefinitely for pennies using our retargeting ads</a:t>
            </a:r>
          </a:p>
          <a:p>
            <a:pPr>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Easily able to remove the tracking as soon as they convert after submitting a form or make a purchase</a:t>
            </a:r>
          </a:p>
        </p:txBody>
      </p:sp>
      <p:grpSp>
        <p:nvGrpSpPr>
          <p:cNvPr id="91" name="Group 90"/>
          <p:cNvGrpSpPr/>
          <p:nvPr/>
        </p:nvGrpSpPr>
        <p:grpSpPr>
          <a:xfrm>
            <a:off x="9363933" y="4153202"/>
            <a:ext cx="2480242" cy="2190838"/>
            <a:chOff x="9450408" y="4280182"/>
            <a:chExt cx="2480242" cy="2190838"/>
          </a:xfrm>
        </p:grpSpPr>
        <p:sp>
          <p:nvSpPr>
            <p:cNvPr id="89" name="Snip Single Corner Rectangle 88"/>
            <p:cNvSpPr/>
            <p:nvPr/>
          </p:nvSpPr>
          <p:spPr>
            <a:xfrm flipH="1">
              <a:off x="9450408" y="4287979"/>
              <a:ext cx="2480242" cy="2183041"/>
            </a:xfrm>
            <a:prstGeom prst="snip1Rect">
              <a:avLst/>
            </a:prstGeom>
            <a:solidFill>
              <a:schemeClr val="accent4">
                <a:lumMod val="20000"/>
                <a:lumOff val="80000"/>
              </a:schemeClr>
            </a:solidFill>
          </p:spPr>
          <p:txBody>
            <a:bodyPr wrap="square" rtlCol="0">
              <a:spAutoFit/>
            </a:bodyPr>
            <a:lstStyle/>
            <a:p>
              <a:pPr algn="ctr"/>
              <a:endParaRPr lang="en-US" sz="1050" dirty="0">
                <a:solidFill>
                  <a:schemeClr val="tx1"/>
                </a:solidFill>
                <a:latin typeface="Chaparral Pro Light" panose="02060403030505090203" pitchFamily="18" charset="0"/>
              </a:endParaRPr>
            </a:p>
            <a:p>
              <a:pPr algn="ctr"/>
              <a:endParaRPr lang="en-US" dirty="0">
                <a:solidFill>
                  <a:schemeClr val="tx2">
                    <a:lumMod val="75000"/>
                  </a:schemeClr>
                </a:solidFill>
                <a:latin typeface="Chaparral Pro Light" panose="02060403030505090203" pitchFamily="18" charset="0"/>
              </a:endParaRPr>
            </a:p>
            <a:p>
              <a:pPr algn="ctr"/>
              <a:r>
                <a:rPr lang="en-US" dirty="0">
                  <a:solidFill>
                    <a:schemeClr val="tx2">
                      <a:lumMod val="75000"/>
                    </a:schemeClr>
                  </a:solidFill>
                  <a:latin typeface="Chaparral Pro Light" panose="02060403030505090203" pitchFamily="18" charset="0"/>
                </a:rPr>
                <a:t>“  Fine tune your marketing spend on the few people that are the exact target market you are looking for! ”</a:t>
              </a:r>
            </a:p>
            <a:p>
              <a:pPr algn="ctr"/>
              <a:endParaRPr lang="en-US" sz="100" dirty="0">
                <a:solidFill>
                  <a:schemeClr val="tx2">
                    <a:lumMod val="75000"/>
                  </a:schemeClr>
                </a:solidFill>
                <a:latin typeface="Chaparral Pro Light" panose="02060403030505090203" pitchFamily="18" charset="0"/>
              </a:endParaRPr>
            </a:p>
          </p:txBody>
        </p:sp>
        <p:sp>
          <p:nvSpPr>
            <p:cNvPr id="90" name="Right Triangle 89"/>
            <p:cNvSpPr/>
            <p:nvPr/>
          </p:nvSpPr>
          <p:spPr>
            <a:xfrm rot="16200000">
              <a:off x="9452532" y="4280182"/>
              <a:ext cx="338396" cy="338396"/>
            </a:xfrm>
            <a:prstGeom prst="rtTriangle">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6" name="Picture 9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7096" y="4204180"/>
            <a:ext cx="538266" cy="538266"/>
          </a:xfrm>
          <a:prstGeom prst="rect">
            <a:avLst/>
          </a:prstGeom>
        </p:spPr>
      </p:pic>
      <p:sp>
        <p:nvSpPr>
          <p:cNvPr id="2" name="Rectangle 1"/>
          <p:cNvSpPr/>
          <p:nvPr/>
        </p:nvSpPr>
        <p:spPr>
          <a:xfrm>
            <a:off x="872067" y="1199553"/>
            <a:ext cx="2130904" cy="584775"/>
          </a:xfrm>
          <a:prstGeom prst="rect">
            <a:avLst/>
          </a:prstGeom>
        </p:spPr>
        <p:txBody>
          <a:bodyPr wrap="none">
            <a:spAutoFit/>
          </a:bodyPr>
          <a:lstStyle/>
          <a:p>
            <a:r>
              <a:rPr lang="en-US" sz="3200" b="1" spc="-300" dirty="0">
                <a:solidFill>
                  <a:srgbClr val="A2D5AB"/>
                </a:solidFill>
                <a:latin typeface="Open Sans" panose="020B0606030504020204" pitchFamily="34" charset="0"/>
                <a:ea typeface="Open Sans" panose="020B0606030504020204" pitchFamily="34" charset="0"/>
                <a:cs typeface="Open Sans" panose="020B0606030504020204" pitchFamily="34" charset="0"/>
              </a:rPr>
              <a:t>TARGETING</a:t>
            </a:r>
          </a:p>
        </p:txBody>
      </p:sp>
      <p:sp>
        <p:nvSpPr>
          <p:cNvPr id="3" name="Rectangle 2"/>
          <p:cNvSpPr/>
          <p:nvPr/>
        </p:nvSpPr>
        <p:spPr>
          <a:xfrm>
            <a:off x="330586" y="1199553"/>
            <a:ext cx="573876" cy="573876"/>
          </a:xfrm>
          <a:prstGeom prst="rect">
            <a:avLst/>
          </a:prstGeom>
          <a:solidFill>
            <a:srgbClr val="A2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00" dirty="0">
                <a:latin typeface="Open Sans" panose="020B0606030504020204" pitchFamily="34" charset="0"/>
                <a:ea typeface="Open Sans" panose="020B0606030504020204" pitchFamily="34" charset="0"/>
                <a:cs typeface="Open Sans" panose="020B0606030504020204" pitchFamily="34" charset="0"/>
              </a:rPr>
              <a:t>01</a:t>
            </a:r>
          </a:p>
        </p:txBody>
      </p:sp>
      <p:sp>
        <p:nvSpPr>
          <p:cNvPr id="36" name="Rectangle 35"/>
          <p:cNvSpPr/>
          <p:nvPr/>
        </p:nvSpPr>
        <p:spPr>
          <a:xfrm>
            <a:off x="3751406" y="625677"/>
            <a:ext cx="2084225" cy="584775"/>
          </a:xfrm>
          <a:prstGeom prst="rect">
            <a:avLst/>
          </a:prstGeom>
        </p:spPr>
        <p:txBody>
          <a:bodyPr wrap="none">
            <a:spAutoFit/>
          </a:bodyPr>
          <a:lstStyle/>
          <a:p>
            <a:r>
              <a:rPr lang="en-US" sz="3200" b="1" spc="-300" dirty="0">
                <a:solidFill>
                  <a:srgbClr val="547793"/>
                </a:solidFill>
                <a:latin typeface="Open Sans" panose="020B0606030504020204" pitchFamily="34" charset="0"/>
                <a:ea typeface="Open Sans" panose="020B0606030504020204" pitchFamily="34" charset="0"/>
                <a:cs typeface="Open Sans" panose="020B0606030504020204" pitchFamily="34" charset="0"/>
              </a:rPr>
              <a:t>PLANNING</a:t>
            </a:r>
          </a:p>
        </p:txBody>
      </p:sp>
      <p:sp>
        <p:nvSpPr>
          <p:cNvPr id="37" name="Rectangle 36"/>
          <p:cNvSpPr/>
          <p:nvPr/>
        </p:nvSpPr>
        <p:spPr>
          <a:xfrm>
            <a:off x="3209925" y="625677"/>
            <a:ext cx="573876" cy="573876"/>
          </a:xfrm>
          <a:prstGeom prst="rect">
            <a:avLst/>
          </a:prstGeom>
          <a:solidFill>
            <a:srgbClr val="547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00" dirty="0">
                <a:latin typeface="Open Sans" panose="020B0606030504020204" pitchFamily="34" charset="0"/>
                <a:ea typeface="Open Sans" panose="020B0606030504020204" pitchFamily="34" charset="0"/>
                <a:cs typeface="Open Sans" panose="020B0606030504020204" pitchFamily="34" charset="0"/>
              </a:rPr>
              <a:t>02</a:t>
            </a:r>
          </a:p>
        </p:txBody>
      </p:sp>
      <p:sp>
        <p:nvSpPr>
          <p:cNvPr id="39" name="Rectangle 38"/>
          <p:cNvSpPr/>
          <p:nvPr/>
        </p:nvSpPr>
        <p:spPr>
          <a:xfrm>
            <a:off x="7938947" y="1258061"/>
            <a:ext cx="1960601" cy="584775"/>
          </a:xfrm>
          <a:prstGeom prst="rect">
            <a:avLst/>
          </a:prstGeom>
        </p:spPr>
        <p:txBody>
          <a:bodyPr wrap="none">
            <a:spAutoFit/>
          </a:bodyPr>
          <a:lstStyle/>
          <a:p>
            <a:r>
              <a:rPr lang="en-US" sz="3200" b="1" spc="-300" dirty="0">
                <a:solidFill>
                  <a:srgbClr val="5C5151"/>
                </a:solidFill>
                <a:latin typeface="Open Sans" panose="020B0606030504020204" pitchFamily="34" charset="0"/>
                <a:ea typeface="Open Sans" panose="020B0606030504020204" pitchFamily="34" charset="0"/>
                <a:cs typeface="Open Sans" panose="020B0606030504020204" pitchFamily="34" charset="0"/>
              </a:rPr>
              <a:t>TRACKING</a:t>
            </a:r>
          </a:p>
        </p:txBody>
      </p:sp>
      <p:sp>
        <p:nvSpPr>
          <p:cNvPr id="40" name="Rectangle 39"/>
          <p:cNvSpPr/>
          <p:nvPr/>
        </p:nvSpPr>
        <p:spPr>
          <a:xfrm>
            <a:off x="7397466" y="1258061"/>
            <a:ext cx="573876" cy="573876"/>
          </a:xfrm>
          <a:prstGeom prst="rect">
            <a:avLst/>
          </a:prstGeom>
          <a:solidFill>
            <a:srgbClr val="5C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00" dirty="0">
                <a:latin typeface="Open Sans" panose="020B0606030504020204" pitchFamily="34" charset="0"/>
                <a:ea typeface="Open Sans" panose="020B0606030504020204" pitchFamily="34" charset="0"/>
                <a:cs typeface="Open Sans" panose="020B0606030504020204" pitchFamily="34" charset="0"/>
              </a:rPr>
              <a:t>03</a:t>
            </a:r>
          </a:p>
        </p:txBody>
      </p:sp>
    </p:spTree>
    <p:extLst>
      <p:ext uri="{BB962C8B-B14F-4D97-AF65-F5344CB8AC3E}">
        <p14:creationId xmlns:p14="http://schemas.microsoft.com/office/powerpoint/2010/main" val="3040688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3797</TotalTime>
  <Words>1655</Words>
  <Application>Microsoft Office PowerPoint</Application>
  <PresentationFormat>Widescreen</PresentationFormat>
  <Paragraphs>186</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Chaparral Pro Light</vt:lpstr>
      <vt:lpstr>Montserrat</vt:lpstr>
      <vt:lpstr>Open Sans</vt:lpstr>
      <vt:lpstr>oswald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JeongYoon Lee</dc:creator>
  <cp:lastModifiedBy>Christopher Capasso</cp:lastModifiedBy>
  <cp:revision>148</cp:revision>
  <dcterms:created xsi:type="dcterms:W3CDTF">2017-12-18T19:26:57Z</dcterms:created>
  <dcterms:modified xsi:type="dcterms:W3CDTF">2018-02-09T19:28:08Z</dcterms:modified>
</cp:coreProperties>
</file>